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61" r:id="rId7"/>
    <p:sldId id="271" r:id="rId8"/>
    <p:sldId id="268" r:id="rId9"/>
    <p:sldId id="267" r:id="rId10"/>
    <p:sldId id="266" r:id="rId11"/>
    <p:sldId id="269" r:id="rId12"/>
    <p:sldId id="283" r:id="rId13"/>
    <p:sldId id="278" r:id="rId14"/>
    <p:sldId id="282" r:id="rId15"/>
    <p:sldId id="281" r:id="rId16"/>
    <p:sldId id="275" r:id="rId17"/>
    <p:sldId id="270" r:id="rId18"/>
    <p:sldId id="274" r:id="rId19"/>
    <p:sldId id="265" r:id="rId20"/>
    <p:sldId id="280" r:id="rId21"/>
    <p:sldId id="2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283" autoAdjust="0"/>
  </p:normalViewPr>
  <p:slideViewPr>
    <p:cSldViewPr snapToGrid="0">
      <p:cViewPr varScale="1">
        <p:scale>
          <a:sx n="103" d="100"/>
          <a:sy n="103" d="100"/>
        </p:scale>
        <p:origin x="9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DBB47-2CBD-468F-B2BC-4D58A0E10BD6}"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AU"/>
        </a:p>
      </dgm:t>
    </dgm:pt>
    <dgm:pt modelId="{27DF518C-55A1-4F55-96CA-461D0127E6B6}">
      <dgm:prSet/>
      <dgm:spPr/>
      <dgm:t>
        <a:bodyPr/>
        <a:lstStyle/>
        <a:p>
          <a:r>
            <a:rPr lang="en-AU" dirty="0"/>
            <a:t>Local government plays an important role in community governance</a:t>
          </a:r>
        </a:p>
      </dgm:t>
    </dgm:pt>
    <dgm:pt modelId="{2E73D7AF-537E-458A-96FA-31539F39DE4E}" type="parTrans" cxnId="{A0C174CB-5AB2-4C76-BCF9-D9EB62556EA6}">
      <dgm:prSet/>
      <dgm:spPr/>
      <dgm:t>
        <a:bodyPr/>
        <a:lstStyle/>
        <a:p>
          <a:endParaRPr lang="en-AU"/>
        </a:p>
      </dgm:t>
    </dgm:pt>
    <dgm:pt modelId="{9E8B3400-B5B2-4B38-950C-A9039AF1B5E2}" type="sibTrans" cxnId="{A0C174CB-5AB2-4C76-BCF9-D9EB62556EA6}">
      <dgm:prSet/>
      <dgm:spPr/>
      <dgm:t>
        <a:bodyPr/>
        <a:lstStyle/>
        <a:p>
          <a:endParaRPr lang="en-AU"/>
        </a:p>
      </dgm:t>
    </dgm:pt>
    <dgm:pt modelId="{945E7536-1C64-4E06-BC42-412E4FA0E51C}">
      <dgm:prSet/>
      <dgm:spPr/>
      <dgm:t>
        <a:bodyPr/>
        <a:lstStyle/>
        <a:p>
          <a:r>
            <a:rPr lang="en-AU" dirty="0"/>
            <a:t>Local governments are formed under acts of parliament by each Australian state or territory. Each state specifies local government powers, duties and functions</a:t>
          </a:r>
        </a:p>
      </dgm:t>
    </dgm:pt>
    <dgm:pt modelId="{F6F60BF8-1CB0-47C6-BA2D-BBBBC71457C4}" type="parTrans" cxnId="{4FDD243E-EACA-43BA-BB08-72F692408E30}">
      <dgm:prSet/>
      <dgm:spPr/>
      <dgm:t>
        <a:bodyPr/>
        <a:lstStyle/>
        <a:p>
          <a:endParaRPr lang="en-AU"/>
        </a:p>
      </dgm:t>
    </dgm:pt>
    <dgm:pt modelId="{08DFE3F5-CBF0-473E-847C-B056CC9EBAD4}" type="sibTrans" cxnId="{4FDD243E-EACA-43BA-BB08-72F692408E30}">
      <dgm:prSet/>
      <dgm:spPr/>
      <dgm:t>
        <a:bodyPr/>
        <a:lstStyle/>
        <a:p>
          <a:endParaRPr lang="en-AU"/>
        </a:p>
      </dgm:t>
    </dgm:pt>
    <dgm:pt modelId="{1D257BB6-ED60-4E29-8710-7DDD0EE5D6BD}">
      <dgm:prSet/>
      <dgm:spPr/>
      <dgm:t>
        <a:bodyPr/>
        <a:lstStyle/>
        <a:p>
          <a:r>
            <a:rPr lang="en-AU" dirty="0"/>
            <a:t>As a forum for local decision-making, it helps deliver the Queensland Government priorities locally and regionally</a:t>
          </a:r>
        </a:p>
      </dgm:t>
    </dgm:pt>
    <dgm:pt modelId="{041C4321-1529-42C8-AA6A-FFF8ACD708A7}" type="parTrans" cxnId="{F01E64C8-7027-47FB-812D-4D84E11372EF}">
      <dgm:prSet/>
      <dgm:spPr/>
      <dgm:t>
        <a:bodyPr/>
        <a:lstStyle/>
        <a:p>
          <a:endParaRPr lang="en-AU"/>
        </a:p>
      </dgm:t>
    </dgm:pt>
    <dgm:pt modelId="{433BF49B-8B5B-4719-B66A-1AD5981B2093}" type="sibTrans" cxnId="{F01E64C8-7027-47FB-812D-4D84E11372EF}">
      <dgm:prSet/>
      <dgm:spPr/>
      <dgm:t>
        <a:bodyPr/>
        <a:lstStyle/>
        <a:p>
          <a:endParaRPr lang="en-AU"/>
        </a:p>
      </dgm:t>
    </dgm:pt>
    <dgm:pt modelId="{7912A39D-C3EE-4CD2-AAE1-6B3B0DDDCA89}">
      <dgm:prSet/>
      <dgm:spPr/>
      <dgm:t>
        <a:bodyPr/>
        <a:lstStyle/>
        <a:p>
          <a:r>
            <a:rPr lang="en-AU" dirty="0"/>
            <a:t>To assist in ensuring services and facilities are provided to communities, the State Government has granted local governments wide powers to do anything which is necessary or convenient for good role of government of its area</a:t>
          </a:r>
        </a:p>
      </dgm:t>
    </dgm:pt>
    <dgm:pt modelId="{88FC4BEC-D982-4CF5-BFE6-10EFD316EBC5}" type="parTrans" cxnId="{2CF820EE-FAA0-4BBB-9527-4CBC5D54BF1B}">
      <dgm:prSet/>
      <dgm:spPr/>
      <dgm:t>
        <a:bodyPr/>
        <a:lstStyle/>
        <a:p>
          <a:endParaRPr lang="en-AU"/>
        </a:p>
      </dgm:t>
    </dgm:pt>
    <dgm:pt modelId="{CDA1E498-67A7-4C6D-A99F-80F23B79E229}" type="sibTrans" cxnId="{2CF820EE-FAA0-4BBB-9527-4CBC5D54BF1B}">
      <dgm:prSet/>
      <dgm:spPr/>
      <dgm:t>
        <a:bodyPr/>
        <a:lstStyle/>
        <a:p>
          <a:endParaRPr lang="en-AU"/>
        </a:p>
      </dgm:t>
    </dgm:pt>
    <dgm:pt modelId="{7728549A-FAE1-49E2-B3F5-589971221DBF}">
      <dgm:prSet/>
      <dgm:spPr/>
      <dgm:t>
        <a:bodyPr/>
        <a:lstStyle/>
        <a:p>
          <a:r>
            <a:rPr lang="en-AU" dirty="0"/>
            <a:t>Closest form of government to the people</a:t>
          </a:r>
        </a:p>
      </dgm:t>
    </dgm:pt>
    <dgm:pt modelId="{77C0D9D9-A367-4361-888E-167BF931CA26}" type="parTrans" cxnId="{3953ACAF-E757-4CCA-B649-F46BECB2BBCF}">
      <dgm:prSet/>
      <dgm:spPr/>
      <dgm:t>
        <a:bodyPr/>
        <a:lstStyle/>
        <a:p>
          <a:endParaRPr lang="en-AU"/>
        </a:p>
      </dgm:t>
    </dgm:pt>
    <dgm:pt modelId="{DE2ABD3F-04D9-4609-98E8-3BFA229B13B1}" type="sibTrans" cxnId="{3953ACAF-E757-4CCA-B649-F46BECB2BBCF}">
      <dgm:prSet/>
      <dgm:spPr/>
      <dgm:t>
        <a:bodyPr/>
        <a:lstStyle/>
        <a:p>
          <a:endParaRPr lang="en-AU"/>
        </a:p>
      </dgm:t>
    </dgm:pt>
    <dgm:pt modelId="{1639FDEE-C1CA-42C2-8043-FA51545B73D4}" type="pres">
      <dgm:prSet presAssocID="{E3BDBB47-2CBD-468F-B2BC-4D58A0E10BD6}" presName="Name0" presStyleCnt="0">
        <dgm:presLayoutVars>
          <dgm:dir/>
          <dgm:animLvl val="lvl"/>
          <dgm:resizeHandles val="exact"/>
        </dgm:presLayoutVars>
      </dgm:prSet>
      <dgm:spPr/>
    </dgm:pt>
    <dgm:pt modelId="{B1EB9E57-8722-46F3-8A3D-2B1C0959F5A7}" type="pres">
      <dgm:prSet presAssocID="{7728549A-FAE1-49E2-B3F5-589971221DBF}" presName="boxAndChildren" presStyleCnt="0"/>
      <dgm:spPr/>
    </dgm:pt>
    <dgm:pt modelId="{37584E75-C187-4A23-BD31-BFA09E9AC01E}" type="pres">
      <dgm:prSet presAssocID="{7728549A-FAE1-49E2-B3F5-589971221DBF}" presName="parentTextBox" presStyleLbl="node1" presStyleIdx="0" presStyleCnt="5"/>
      <dgm:spPr/>
    </dgm:pt>
    <dgm:pt modelId="{B6A9616C-CD49-4137-B079-5AF4E7C239F6}" type="pres">
      <dgm:prSet presAssocID="{CDA1E498-67A7-4C6D-A99F-80F23B79E229}" presName="sp" presStyleCnt="0"/>
      <dgm:spPr/>
    </dgm:pt>
    <dgm:pt modelId="{C50A8AD0-2DB7-40CA-9927-6BD4FD3E2280}" type="pres">
      <dgm:prSet presAssocID="{7912A39D-C3EE-4CD2-AAE1-6B3B0DDDCA89}" presName="arrowAndChildren" presStyleCnt="0"/>
      <dgm:spPr/>
    </dgm:pt>
    <dgm:pt modelId="{FEA7F3BE-A768-4CBF-835D-63FE6DDE5CE9}" type="pres">
      <dgm:prSet presAssocID="{7912A39D-C3EE-4CD2-AAE1-6B3B0DDDCA89}" presName="parentTextArrow" presStyleLbl="node1" presStyleIdx="1" presStyleCnt="5"/>
      <dgm:spPr/>
    </dgm:pt>
    <dgm:pt modelId="{A0493D6E-3851-4756-8BB8-0FB61C3EAC2B}" type="pres">
      <dgm:prSet presAssocID="{08DFE3F5-CBF0-473E-847C-B056CC9EBAD4}" presName="sp" presStyleCnt="0"/>
      <dgm:spPr/>
    </dgm:pt>
    <dgm:pt modelId="{1BCA8852-003E-418E-8874-E0D28E284886}" type="pres">
      <dgm:prSet presAssocID="{945E7536-1C64-4E06-BC42-412E4FA0E51C}" presName="arrowAndChildren" presStyleCnt="0"/>
      <dgm:spPr/>
    </dgm:pt>
    <dgm:pt modelId="{ADC34080-898B-4292-8DA0-2D074EB2663F}" type="pres">
      <dgm:prSet presAssocID="{945E7536-1C64-4E06-BC42-412E4FA0E51C}" presName="parentTextArrow" presStyleLbl="node1" presStyleIdx="2" presStyleCnt="5"/>
      <dgm:spPr/>
    </dgm:pt>
    <dgm:pt modelId="{05C3B71D-A505-4E37-8297-C94304044E0E}" type="pres">
      <dgm:prSet presAssocID="{433BF49B-8B5B-4719-B66A-1AD5981B2093}" presName="sp" presStyleCnt="0"/>
      <dgm:spPr/>
    </dgm:pt>
    <dgm:pt modelId="{AFBE7D73-B391-4EE8-8C2A-C8FD3B6B869D}" type="pres">
      <dgm:prSet presAssocID="{1D257BB6-ED60-4E29-8710-7DDD0EE5D6BD}" presName="arrowAndChildren" presStyleCnt="0"/>
      <dgm:spPr/>
    </dgm:pt>
    <dgm:pt modelId="{5ECCCD94-FCA1-43BD-8CBB-E674C1DD10EF}" type="pres">
      <dgm:prSet presAssocID="{1D257BB6-ED60-4E29-8710-7DDD0EE5D6BD}" presName="parentTextArrow" presStyleLbl="node1" presStyleIdx="3" presStyleCnt="5"/>
      <dgm:spPr/>
    </dgm:pt>
    <dgm:pt modelId="{AA204F82-C2DD-4971-882C-55D8D324AD64}" type="pres">
      <dgm:prSet presAssocID="{9E8B3400-B5B2-4B38-950C-A9039AF1B5E2}" presName="sp" presStyleCnt="0"/>
      <dgm:spPr/>
    </dgm:pt>
    <dgm:pt modelId="{A5DCA85E-61B9-40DE-AB1B-5B8BA6171E7D}" type="pres">
      <dgm:prSet presAssocID="{27DF518C-55A1-4F55-96CA-461D0127E6B6}" presName="arrowAndChildren" presStyleCnt="0"/>
      <dgm:spPr/>
    </dgm:pt>
    <dgm:pt modelId="{772C5BA6-A2D5-4F36-B380-E26DB46AD70E}" type="pres">
      <dgm:prSet presAssocID="{27DF518C-55A1-4F55-96CA-461D0127E6B6}" presName="parentTextArrow" presStyleLbl="node1" presStyleIdx="4" presStyleCnt="5" custLinFactNeighborY="-1209"/>
      <dgm:spPr/>
    </dgm:pt>
  </dgm:ptLst>
  <dgm:cxnLst>
    <dgm:cxn modelId="{FFD8B327-6895-4716-8A94-141935CDA7C7}" type="presOf" srcId="{7728549A-FAE1-49E2-B3F5-589971221DBF}" destId="{37584E75-C187-4A23-BD31-BFA09E9AC01E}" srcOrd="0" destOrd="0" presId="urn:microsoft.com/office/officeart/2005/8/layout/process4"/>
    <dgm:cxn modelId="{4FDD243E-EACA-43BA-BB08-72F692408E30}" srcId="{E3BDBB47-2CBD-468F-B2BC-4D58A0E10BD6}" destId="{945E7536-1C64-4E06-BC42-412E4FA0E51C}" srcOrd="2" destOrd="0" parTransId="{F6F60BF8-1CB0-47C6-BA2D-BBBBC71457C4}" sibTransId="{08DFE3F5-CBF0-473E-847C-B056CC9EBAD4}"/>
    <dgm:cxn modelId="{0DE95741-A88F-413B-BC0B-9CB887552AAC}" type="presOf" srcId="{E3BDBB47-2CBD-468F-B2BC-4D58A0E10BD6}" destId="{1639FDEE-C1CA-42C2-8043-FA51545B73D4}" srcOrd="0" destOrd="0" presId="urn:microsoft.com/office/officeart/2005/8/layout/process4"/>
    <dgm:cxn modelId="{4712FA47-5250-4E28-AEE4-34FC942C1179}" type="presOf" srcId="{27DF518C-55A1-4F55-96CA-461D0127E6B6}" destId="{772C5BA6-A2D5-4F36-B380-E26DB46AD70E}" srcOrd="0" destOrd="0" presId="urn:microsoft.com/office/officeart/2005/8/layout/process4"/>
    <dgm:cxn modelId="{60C38569-FC4A-4DC4-B6AC-C0FE11D5E244}" type="presOf" srcId="{7912A39D-C3EE-4CD2-AAE1-6B3B0DDDCA89}" destId="{FEA7F3BE-A768-4CBF-835D-63FE6DDE5CE9}" srcOrd="0" destOrd="0" presId="urn:microsoft.com/office/officeart/2005/8/layout/process4"/>
    <dgm:cxn modelId="{2800114A-51A6-4E92-9BC5-E8A031B73BB7}" type="presOf" srcId="{1D257BB6-ED60-4E29-8710-7DDD0EE5D6BD}" destId="{5ECCCD94-FCA1-43BD-8CBB-E674C1DD10EF}" srcOrd="0" destOrd="0" presId="urn:microsoft.com/office/officeart/2005/8/layout/process4"/>
    <dgm:cxn modelId="{1C47B0A0-1C99-42CF-AE80-7035D37A29B9}" type="presOf" srcId="{945E7536-1C64-4E06-BC42-412E4FA0E51C}" destId="{ADC34080-898B-4292-8DA0-2D074EB2663F}" srcOrd="0" destOrd="0" presId="urn:microsoft.com/office/officeart/2005/8/layout/process4"/>
    <dgm:cxn modelId="{3953ACAF-E757-4CCA-B649-F46BECB2BBCF}" srcId="{E3BDBB47-2CBD-468F-B2BC-4D58A0E10BD6}" destId="{7728549A-FAE1-49E2-B3F5-589971221DBF}" srcOrd="4" destOrd="0" parTransId="{77C0D9D9-A367-4361-888E-167BF931CA26}" sibTransId="{DE2ABD3F-04D9-4609-98E8-3BFA229B13B1}"/>
    <dgm:cxn modelId="{F01E64C8-7027-47FB-812D-4D84E11372EF}" srcId="{E3BDBB47-2CBD-468F-B2BC-4D58A0E10BD6}" destId="{1D257BB6-ED60-4E29-8710-7DDD0EE5D6BD}" srcOrd="1" destOrd="0" parTransId="{041C4321-1529-42C8-AA6A-FFF8ACD708A7}" sibTransId="{433BF49B-8B5B-4719-B66A-1AD5981B2093}"/>
    <dgm:cxn modelId="{A0C174CB-5AB2-4C76-BCF9-D9EB62556EA6}" srcId="{E3BDBB47-2CBD-468F-B2BC-4D58A0E10BD6}" destId="{27DF518C-55A1-4F55-96CA-461D0127E6B6}" srcOrd="0" destOrd="0" parTransId="{2E73D7AF-537E-458A-96FA-31539F39DE4E}" sibTransId="{9E8B3400-B5B2-4B38-950C-A9039AF1B5E2}"/>
    <dgm:cxn modelId="{2CF820EE-FAA0-4BBB-9527-4CBC5D54BF1B}" srcId="{E3BDBB47-2CBD-468F-B2BC-4D58A0E10BD6}" destId="{7912A39D-C3EE-4CD2-AAE1-6B3B0DDDCA89}" srcOrd="3" destOrd="0" parTransId="{88FC4BEC-D982-4CF5-BFE6-10EFD316EBC5}" sibTransId="{CDA1E498-67A7-4C6D-A99F-80F23B79E229}"/>
    <dgm:cxn modelId="{3AB95A3E-D1A3-456B-978F-98C12848CF0B}" type="presParOf" srcId="{1639FDEE-C1CA-42C2-8043-FA51545B73D4}" destId="{B1EB9E57-8722-46F3-8A3D-2B1C0959F5A7}" srcOrd="0" destOrd="0" presId="urn:microsoft.com/office/officeart/2005/8/layout/process4"/>
    <dgm:cxn modelId="{B624DF92-9D3F-44F2-B7D0-6ADB39C79112}" type="presParOf" srcId="{B1EB9E57-8722-46F3-8A3D-2B1C0959F5A7}" destId="{37584E75-C187-4A23-BD31-BFA09E9AC01E}" srcOrd="0" destOrd="0" presId="urn:microsoft.com/office/officeart/2005/8/layout/process4"/>
    <dgm:cxn modelId="{31400221-A235-4994-B032-FF27D3D1EB1B}" type="presParOf" srcId="{1639FDEE-C1CA-42C2-8043-FA51545B73D4}" destId="{B6A9616C-CD49-4137-B079-5AF4E7C239F6}" srcOrd="1" destOrd="0" presId="urn:microsoft.com/office/officeart/2005/8/layout/process4"/>
    <dgm:cxn modelId="{33E44701-A24A-4144-B70B-443928283B30}" type="presParOf" srcId="{1639FDEE-C1CA-42C2-8043-FA51545B73D4}" destId="{C50A8AD0-2DB7-40CA-9927-6BD4FD3E2280}" srcOrd="2" destOrd="0" presId="urn:microsoft.com/office/officeart/2005/8/layout/process4"/>
    <dgm:cxn modelId="{10215DC1-27C9-4F6B-A72D-398B132495DD}" type="presParOf" srcId="{C50A8AD0-2DB7-40CA-9927-6BD4FD3E2280}" destId="{FEA7F3BE-A768-4CBF-835D-63FE6DDE5CE9}" srcOrd="0" destOrd="0" presId="urn:microsoft.com/office/officeart/2005/8/layout/process4"/>
    <dgm:cxn modelId="{B77CB05F-319B-4B28-8F48-D02EE8344DCC}" type="presParOf" srcId="{1639FDEE-C1CA-42C2-8043-FA51545B73D4}" destId="{A0493D6E-3851-4756-8BB8-0FB61C3EAC2B}" srcOrd="3" destOrd="0" presId="urn:microsoft.com/office/officeart/2005/8/layout/process4"/>
    <dgm:cxn modelId="{413C347A-3BF8-4824-83E0-7B056CDD56C6}" type="presParOf" srcId="{1639FDEE-C1CA-42C2-8043-FA51545B73D4}" destId="{1BCA8852-003E-418E-8874-E0D28E284886}" srcOrd="4" destOrd="0" presId="urn:microsoft.com/office/officeart/2005/8/layout/process4"/>
    <dgm:cxn modelId="{6DC41AA2-FA76-4FBE-BD79-7BFFF1F6052C}" type="presParOf" srcId="{1BCA8852-003E-418E-8874-E0D28E284886}" destId="{ADC34080-898B-4292-8DA0-2D074EB2663F}" srcOrd="0" destOrd="0" presId="urn:microsoft.com/office/officeart/2005/8/layout/process4"/>
    <dgm:cxn modelId="{9051885E-FD77-49D9-AC12-CB0CEC1257C3}" type="presParOf" srcId="{1639FDEE-C1CA-42C2-8043-FA51545B73D4}" destId="{05C3B71D-A505-4E37-8297-C94304044E0E}" srcOrd="5" destOrd="0" presId="urn:microsoft.com/office/officeart/2005/8/layout/process4"/>
    <dgm:cxn modelId="{E8E7DC45-FE08-4965-8ACC-38F03E759DC8}" type="presParOf" srcId="{1639FDEE-C1CA-42C2-8043-FA51545B73D4}" destId="{AFBE7D73-B391-4EE8-8C2A-C8FD3B6B869D}" srcOrd="6" destOrd="0" presId="urn:microsoft.com/office/officeart/2005/8/layout/process4"/>
    <dgm:cxn modelId="{5DEE5FA3-C3C7-48EB-822B-F8FBF06528AB}" type="presParOf" srcId="{AFBE7D73-B391-4EE8-8C2A-C8FD3B6B869D}" destId="{5ECCCD94-FCA1-43BD-8CBB-E674C1DD10EF}" srcOrd="0" destOrd="0" presId="urn:microsoft.com/office/officeart/2005/8/layout/process4"/>
    <dgm:cxn modelId="{7B64541D-E7DD-4683-B3B9-AB7D93D6790C}" type="presParOf" srcId="{1639FDEE-C1CA-42C2-8043-FA51545B73D4}" destId="{AA204F82-C2DD-4971-882C-55D8D324AD64}" srcOrd="7" destOrd="0" presId="urn:microsoft.com/office/officeart/2005/8/layout/process4"/>
    <dgm:cxn modelId="{82051570-3D27-443C-9909-149D1E2AE875}" type="presParOf" srcId="{1639FDEE-C1CA-42C2-8043-FA51545B73D4}" destId="{A5DCA85E-61B9-40DE-AB1B-5B8BA6171E7D}" srcOrd="8" destOrd="0" presId="urn:microsoft.com/office/officeart/2005/8/layout/process4"/>
    <dgm:cxn modelId="{155A8BDA-3F80-4970-9B16-17AA33B2ECDE}" type="presParOf" srcId="{A5DCA85E-61B9-40DE-AB1B-5B8BA6171E7D}" destId="{772C5BA6-A2D5-4F36-B380-E26DB46AD70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564943-9932-4435-B9FA-1EE8BD3560A0}" type="doc">
      <dgm:prSet loTypeId="urn:microsoft.com/office/officeart/2011/layout/CircleProcess" loCatId="process" qsTypeId="urn:microsoft.com/office/officeart/2005/8/quickstyle/simple1" qsCatId="simple" csTypeId="urn:microsoft.com/office/officeart/2005/8/colors/colorful4" csCatId="colorful" phldr="1"/>
      <dgm:spPr/>
      <dgm:t>
        <a:bodyPr/>
        <a:lstStyle/>
        <a:p>
          <a:endParaRPr lang="en-AU"/>
        </a:p>
      </dgm:t>
    </dgm:pt>
    <dgm:pt modelId="{FCA70F35-9BF9-4B45-AB6C-2836399C9312}">
      <dgm:prSet custT="1"/>
      <dgm:spPr/>
      <dgm:t>
        <a:bodyPr/>
        <a:lstStyle/>
        <a:p>
          <a:r>
            <a:rPr lang="en-AU" sz="1000" dirty="0"/>
            <a:t>rates and charges</a:t>
          </a:r>
        </a:p>
      </dgm:t>
    </dgm:pt>
    <dgm:pt modelId="{51115A68-222C-4B64-9C8E-194D815BDF55}" type="parTrans" cxnId="{440DF9C0-4817-4D02-A5A7-26DDF7C5A062}">
      <dgm:prSet/>
      <dgm:spPr/>
      <dgm:t>
        <a:bodyPr/>
        <a:lstStyle/>
        <a:p>
          <a:endParaRPr lang="en-AU"/>
        </a:p>
      </dgm:t>
    </dgm:pt>
    <dgm:pt modelId="{1BAD8CC3-11C1-47BD-8488-98B0DE8D5FB6}" type="sibTrans" cxnId="{440DF9C0-4817-4D02-A5A7-26DDF7C5A062}">
      <dgm:prSet/>
      <dgm:spPr/>
      <dgm:t>
        <a:bodyPr/>
        <a:lstStyle/>
        <a:p>
          <a:endParaRPr lang="en-AU"/>
        </a:p>
      </dgm:t>
    </dgm:pt>
    <dgm:pt modelId="{C362862C-5342-4DDC-B220-1FB87F0600A0}">
      <dgm:prSet custT="1"/>
      <dgm:spPr/>
      <dgm:t>
        <a:bodyPr/>
        <a:lstStyle/>
        <a:p>
          <a:r>
            <a:rPr lang="en-AU" sz="1000" dirty="0"/>
            <a:t>fees, permits and registrations</a:t>
          </a:r>
        </a:p>
      </dgm:t>
    </dgm:pt>
    <dgm:pt modelId="{BDDF00A1-E0FF-4063-883F-861A4B3117C9}" type="parTrans" cxnId="{B3AD0364-485B-4B2A-8D40-57BF65540129}">
      <dgm:prSet/>
      <dgm:spPr/>
      <dgm:t>
        <a:bodyPr/>
        <a:lstStyle/>
        <a:p>
          <a:endParaRPr lang="en-AU"/>
        </a:p>
      </dgm:t>
    </dgm:pt>
    <dgm:pt modelId="{9801BC7D-0094-406E-8653-482B63840313}" type="sibTrans" cxnId="{B3AD0364-485B-4B2A-8D40-57BF65540129}">
      <dgm:prSet/>
      <dgm:spPr/>
      <dgm:t>
        <a:bodyPr/>
        <a:lstStyle/>
        <a:p>
          <a:endParaRPr lang="en-AU"/>
        </a:p>
      </dgm:t>
    </dgm:pt>
    <dgm:pt modelId="{F376827D-D1A1-449C-B1E0-279F8049E448}">
      <dgm:prSet custT="1"/>
      <dgm:spPr/>
      <dgm:t>
        <a:bodyPr/>
        <a:lstStyle/>
        <a:p>
          <a:r>
            <a:rPr lang="en-AU" sz="1000" dirty="0"/>
            <a:t>profits from council-owned businesses</a:t>
          </a:r>
        </a:p>
      </dgm:t>
    </dgm:pt>
    <dgm:pt modelId="{0BE4AC55-87A0-4A6A-8112-2F5D310D61EE}" type="parTrans" cxnId="{DD5C9658-CC5E-4405-87BE-078350D60A7C}">
      <dgm:prSet/>
      <dgm:spPr/>
      <dgm:t>
        <a:bodyPr/>
        <a:lstStyle/>
        <a:p>
          <a:endParaRPr lang="en-AU"/>
        </a:p>
      </dgm:t>
    </dgm:pt>
    <dgm:pt modelId="{77796932-678F-4257-A133-0FCCA606E955}" type="sibTrans" cxnId="{DD5C9658-CC5E-4405-87BE-078350D60A7C}">
      <dgm:prSet/>
      <dgm:spPr/>
      <dgm:t>
        <a:bodyPr/>
        <a:lstStyle/>
        <a:p>
          <a:endParaRPr lang="en-AU"/>
        </a:p>
      </dgm:t>
    </dgm:pt>
    <dgm:pt modelId="{D59986E4-A613-4159-A651-CC72FBE95B99}">
      <dgm:prSet custT="1"/>
      <dgm:spPr/>
      <dgm:t>
        <a:bodyPr/>
        <a:lstStyle/>
        <a:p>
          <a:r>
            <a:rPr lang="en-AU" sz="1000" dirty="0"/>
            <a:t>loans</a:t>
          </a:r>
        </a:p>
      </dgm:t>
    </dgm:pt>
    <dgm:pt modelId="{D7572B66-E3EC-4300-A6D2-9C10E05E09EA}" type="parTrans" cxnId="{A993DE50-9AD4-473B-8571-D57602EB7B95}">
      <dgm:prSet/>
      <dgm:spPr/>
      <dgm:t>
        <a:bodyPr/>
        <a:lstStyle/>
        <a:p>
          <a:endParaRPr lang="en-AU"/>
        </a:p>
      </dgm:t>
    </dgm:pt>
    <dgm:pt modelId="{B690C1B2-D2C1-4EDA-A3C8-DB7E81816997}" type="sibTrans" cxnId="{A993DE50-9AD4-473B-8571-D57602EB7B95}">
      <dgm:prSet/>
      <dgm:spPr/>
      <dgm:t>
        <a:bodyPr/>
        <a:lstStyle/>
        <a:p>
          <a:endParaRPr lang="en-AU"/>
        </a:p>
      </dgm:t>
    </dgm:pt>
    <dgm:pt modelId="{CF3485E2-69E5-4EDF-833D-BAD0C1063B0E}">
      <dgm:prSet custT="1"/>
      <dgm:spPr/>
      <dgm:t>
        <a:bodyPr/>
        <a:lstStyle/>
        <a:p>
          <a:r>
            <a:rPr lang="en-AU" sz="1000" dirty="0"/>
            <a:t>developer contributions and charges levied on land being developed</a:t>
          </a:r>
        </a:p>
      </dgm:t>
    </dgm:pt>
    <dgm:pt modelId="{3376B128-5C6F-4580-A2E0-A3C376C737E5}" type="parTrans" cxnId="{228EF15A-7C9B-4DFE-864A-5F571E929EDE}">
      <dgm:prSet/>
      <dgm:spPr/>
      <dgm:t>
        <a:bodyPr/>
        <a:lstStyle/>
        <a:p>
          <a:endParaRPr lang="en-AU"/>
        </a:p>
      </dgm:t>
    </dgm:pt>
    <dgm:pt modelId="{0269ED8D-735D-43D3-BAE8-8795AD872DE4}" type="sibTrans" cxnId="{228EF15A-7C9B-4DFE-864A-5F571E929EDE}">
      <dgm:prSet/>
      <dgm:spPr/>
      <dgm:t>
        <a:bodyPr/>
        <a:lstStyle/>
        <a:p>
          <a:endParaRPr lang="en-AU"/>
        </a:p>
      </dgm:t>
    </dgm:pt>
    <dgm:pt modelId="{61706FC4-555C-47A3-B63F-2E53C26E4A77}">
      <dgm:prSet custT="1"/>
      <dgm:spPr/>
      <dgm:t>
        <a:bodyPr/>
        <a:lstStyle/>
        <a:p>
          <a:r>
            <a:rPr lang="en-AU" sz="1000"/>
            <a:t>grants and subsidies</a:t>
          </a:r>
          <a:endParaRPr lang="en-AU" sz="1000" dirty="0"/>
        </a:p>
      </dgm:t>
    </dgm:pt>
    <dgm:pt modelId="{EFB26EC1-3C10-4E25-A4C5-3C39735DC7DA}" type="parTrans" cxnId="{F3A307AA-8F68-432F-A906-9CB44C46D85E}">
      <dgm:prSet/>
      <dgm:spPr/>
      <dgm:t>
        <a:bodyPr/>
        <a:lstStyle/>
        <a:p>
          <a:endParaRPr lang="en-AU"/>
        </a:p>
      </dgm:t>
    </dgm:pt>
    <dgm:pt modelId="{951F5B05-AAE1-4C8B-B7C9-373579DC7591}" type="sibTrans" cxnId="{F3A307AA-8F68-432F-A906-9CB44C46D85E}">
      <dgm:prSet/>
      <dgm:spPr/>
      <dgm:t>
        <a:bodyPr/>
        <a:lstStyle/>
        <a:p>
          <a:endParaRPr lang="en-AU"/>
        </a:p>
      </dgm:t>
    </dgm:pt>
    <dgm:pt modelId="{1319CDBD-2702-4452-8444-1E1FBE16DBC0}" type="pres">
      <dgm:prSet presAssocID="{6B564943-9932-4435-B9FA-1EE8BD3560A0}" presName="Name0" presStyleCnt="0">
        <dgm:presLayoutVars>
          <dgm:chMax val="11"/>
          <dgm:chPref val="11"/>
          <dgm:dir/>
          <dgm:resizeHandles/>
        </dgm:presLayoutVars>
      </dgm:prSet>
      <dgm:spPr/>
    </dgm:pt>
    <dgm:pt modelId="{E7101838-58AA-4856-A3A3-519C47318E90}" type="pres">
      <dgm:prSet presAssocID="{CF3485E2-69E5-4EDF-833D-BAD0C1063B0E}" presName="Accent6" presStyleCnt="0"/>
      <dgm:spPr/>
    </dgm:pt>
    <dgm:pt modelId="{FCB507F5-59EC-4A0D-BF81-BA537720E76E}" type="pres">
      <dgm:prSet presAssocID="{CF3485E2-69E5-4EDF-833D-BAD0C1063B0E}" presName="Accent" presStyleLbl="node1" presStyleIdx="0" presStyleCnt="6"/>
      <dgm:spPr/>
    </dgm:pt>
    <dgm:pt modelId="{A261A72D-0206-47ED-8255-554298444E9F}" type="pres">
      <dgm:prSet presAssocID="{CF3485E2-69E5-4EDF-833D-BAD0C1063B0E}" presName="ParentBackground6" presStyleCnt="0"/>
      <dgm:spPr/>
    </dgm:pt>
    <dgm:pt modelId="{EFE234FF-5FEB-4828-BF68-43D3F215A41B}" type="pres">
      <dgm:prSet presAssocID="{CF3485E2-69E5-4EDF-833D-BAD0C1063B0E}" presName="ParentBackground" presStyleLbl="fgAcc1" presStyleIdx="0" presStyleCnt="6"/>
      <dgm:spPr/>
    </dgm:pt>
    <dgm:pt modelId="{3AF464E3-692A-45FC-8E9A-8BB5FC13AF51}" type="pres">
      <dgm:prSet presAssocID="{CF3485E2-69E5-4EDF-833D-BAD0C1063B0E}" presName="Parent6" presStyleLbl="revTx" presStyleIdx="0" presStyleCnt="0">
        <dgm:presLayoutVars>
          <dgm:chMax val="1"/>
          <dgm:chPref val="1"/>
          <dgm:bulletEnabled val="1"/>
        </dgm:presLayoutVars>
      </dgm:prSet>
      <dgm:spPr/>
    </dgm:pt>
    <dgm:pt modelId="{EF524990-F0E1-441D-8CA5-135AAEFD83C3}" type="pres">
      <dgm:prSet presAssocID="{D59986E4-A613-4159-A651-CC72FBE95B99}" presName="Accent5" presStyleCnt="0"/>
      <dgm:spPr/>
    </dgm:pt>
    <dgm:pt modelId="{F53E81B9-B97D-4922-B967-09F354F0F111}" type="pres">
      <dgm:prSet presAssocID="{D59986E4-A613-4159-A651-CC72FBE95B99}" presName="Accent" presStyleLbl="node1" presStyleIdx="1" presStyleCnt="6"/>
      <dgm:spPr/>
    </dgm:pt>
    <dgm:pt modelId="{069C7000-C82F-4781-8C09-CA85B66AC245}" type="pres">
      <dgm:prSet presAssocID="{D59986E4-A613-4159-A651-CC72FBE95B99}" presName="ParentBackground5" presStyleCnt="0"/>
      <dgm:spPr/>
    </dgm:pt>
    <dgm:pt modelId="{8B0811F2-0FD8-422A-A706-2C968328FD38}" type="pres">
      <dgm:prSet presAssocID="{D59986E4-A613-4159-A651-CC72FBE95B99}" presName="ParentBackground" presStyleLbl="fgAcc1" presStyleIdx="1" presStyleCnt="6"/>
      <dgm:spPr/>
    </dgm:pt>
    <dgm:pt modelId="{3154E93A-DC97-4878-84CC-8FE466FE3FDA}" type="pres">
      <dgm:prSet presAssocID="{D59986E4-A613-4159-A651-CC72FBE95B99}" presName="Parent5" presStyleLbl="revTx" presStyleIdx="0" presStyleCnt="0">
        <dgm:presLayoutVars>
          <dgm:chMax val="1"/>
          <dgm:chPref val="1"/>
          <dgm:bulletEnabled val="1"/>
        </dgm:presLayoutVars>
      </dgm:prSet>
      <dgm:spPr/>
    </dgm:pt>
    <dgm:pt modelId="{4A44DBD8-C3D0-4D0E-9334-CB032E1EECDC}" type="pres">
      <dgm:prSet presAssocID="{61706FC4-555C-47A3-B63F-2E53C26E4A77}" presName="Accent4" presStyleCnt="0"/>
      <dgm:spPr/>
    </dgm:pt>
    <dgm:pt modelId="{09B629ED-CFBF-4E7B-882E-70E2F420472E}" type="pres">
      <dgm:prSet presAssocID="{61706FC4-555C-47A3-B63F-2E53C26E4A77}" presName="Accent" presStyleLbl="node1" presStyleIdx="2" presStyleCnt="6"/>
      <dgm:spPr/>
    </dgm:pt>
    <dgm:pt modelId="{AE46D00C-2921-41D9-8424-245D306C9C4C}" type="pres">
      <dgm:prSet presAssocID="{61706FC4-555C-47A3-B63F-2E53C26E4A77}" presName="ParentBackground4" presStyleCnt="0"/>
      <dgm:spPr/>
    </dgm:pt>
    <dgm:pt modelId="{305893EB-F285-49BD-B4D5-264B13F32012}" type="pres">
      <dgm:prSet presAssocID="{61706FC4-555C-47A3-B63F-2E53C26E4A77}" presName="ParentBackground" presStyleLbl="fgAcc1" presStyleIdx="2" presStyleCnt="6"/>
      <dgm:spPr/>
    </dgm:pt>
    <dgm:pt modelId="{01FB4F42-875B-42F8-815A-C8904860D69A}" type="pres">
      <dgm:prSet presAssocID="{61706FC4-555C-47A3-B63F-2E53C26E4A77}" presName="Parent4" presStyleLbl="revTx" presStyleIdx="0" presStyleCnt="0">
        <dgm:presLayoutVars>
          <dgm:chMax val="1"/>
          <dgm:chPref val="1"/>
          <dgm:bulletEnabled val="1"/>
        </dgm:presLayoutVars>
      </dgm:prSet>
      <dgm:spPr/>
    </dgm:pt>
    <dgm:pt modelId="{35F6BA05-42C9-4D39-98EF-68F9129EA3BE}" type="pres">
      <dgm:prSet presAssocID="{F376827D-D1A1-449C-B1E0-279F8049E448}" presName="Accent3" presStyleCnt="0"/>
      <dgm:spPr/>
    </dgm:pt>
    <dgm:pt modelId="{E57CDC6F-4FE1-456E-8746-245E6AA0DFE8}" type="pres">
      <dgm:prSet presAssocID="{F376827D-D1A1-449C-B1E0-279F8049E448}" presName="Accent" presStyleLbl="node1" presStyleIdx="3" presStyleCnt="6"/>
      <dgm:spPr/>
    </dgm:pt>
    <dgm:pt modelId="{BA735198-E197-45F0-8A7E-9B15AC9331EA}" type="pres">
      <dgm:prSet presAssocID="{F376827D-D1A1-449C-B1E0-279F8049E448}" presName="ParentBackground3" presStyleCnt="0"/>
      <dgm:spPr/>
    </dgm:pt>
    <dgm:pt modelId="{C83AE181-E938-4406-B6DA-5B41967D637D}" type="pres">
      <dgm:prSet presAssocID="{F376827D-D1A1-449C-B1E0-279F8049E448}" presName="ParentBackground" presStyleLbl="fgAcc1" presStyleIdx="3" presStyleCnt="6"/>
      <dgm:spPr/>
    </dgm:pt>
    <dgm:pt modelId="{2E8C7096-1993-444D-B89A-AFEE867E9506}" type="pres">
      <dgm:prSet presAssocID="{F376827D-D1A1-449C-B1E0-279F8049E448}" presName="Parent3" presStyleLbl="revTx" presStyleIdx="0" presStyleCnt="0">
        <dgm:presLayoutVars>
          <dgm:chMax val="1"/>
          <dgm:chPref val="1"/>
          <dgm:bulletEnabled val="1"/>
        </dgm:presLayoutVars>
      </dgm:prSet>
      <dgm:spPr/>
    </dgm:pt>
    <dgm:pt modelId="{90FCDAA1-5344-423D-B6CC-AC333FA5FB3E}" type="pres">
      <dgm:prSet presAssocID="{C362862C-5342-4DDC-B220-1FB87F0600A0}" presName="Accent2" presStyleCnt="0"/>
      <dgm:spPr/>
    </dgm:pt>
    <dgm:pt modelId="{13091E64-D553-4B4F-89E8-3B7FCCC7312D}" type="pres">
      <dgm:prSet presAssocID="{C362862C-5342-4DDC-B220-1FB87F0600A0}" presName="Accent" presStyleLbl="node1" presStyleIdx="4" presStyleCnt="6"/>
      <dgm:spPr/>
    </dgm:pt>
    <dgm:pt modelId="{7D5CE586-348D-4062-8C77-CED28D4C870D}" type="pres">
      <dgm:prSet presAssocID="{C362862C-5342-4DDC-B220-1FB87F0600A0}" presName="ParentBackground2" presStyleCnt="0"/>
      <dgm:spPr/>
    </dgm:pt>
    <dgm:pt modelId="{09385BD0-26A0-4F3B-ABE2-70CD1F63F487}" type="pres">
      <dgm:prSet presAssocID="{C362862C-5342-4DDC-B220-1FB87F0600A0}" presName="ParentBackground" presStyleLbl="fgAcc1" presStyleIdx="4" presStyleCnt="6"/>
      <dgm:spPr/>
    </dgm:pt>
    <dgm:pt modelId="{88F7AD4D-9BBB-48F1-954A-CFF4433938CE}" type="pres">
      <dgm:prSet presAssocID="{C362862C-5342-4DDC-B220-1FB87F0600A0}" presName="Parent2" presStyleLbl="revTx" presStyleIdx="0" presStyleCnt="0">
        <dgm:presLayoutVars>
          <dgm:chMax val="1"/>
          <dgm:chPref val="1"/>
          <dgm:bulletEnabled val="1"/>
        </dgm:presLayoutVars>
      </dgm:prSet>
      <dgm:spPr/>
    </dgm:pt>
    <dgm:pt modelId="{2AF521CE-41B9-4807-958C-9BB73B24EDE4}" type="pres">
      <dgm:prSet presAssocID="{FCA70F35-9BF9-4B45-AB6C-2836399C9312}" presName="Accent1" presStyleCnt="0"/>
      <dgm:spPr/>
    </dgm:pt>
    <dgm:pt modelId="{486A963B-F0B6-46CC-AD76-98EAB15257A4}" type="pres">
      <dgm:prSet presAssocID="{FCA70F35-9BF9-4B45-AB6C-2836399C9312}" presName="Accent" presStyleLbl="node1" presStyleIdx="5" presStyleCnt="6"/>
      <dgm:spPr/>
    </dgm:pt>
    <dgm:pt modelId="{52B6C6B7-2A29-482C-BB4E-4B23DCC363C6}" type="pres">
      <dgm:prSet presAssocID="{FCA70F35-9BF9-4B45-AB6C-2836399C9312}" presName="ParentBackground1" presStyleCnt="0"/>
      <dgm:spPr/>
    </dgm:pt>
    <dgm:pt modelId="{1338B437-6F9C-4197-9653-2CFCD662AD7A}" type="pres">
      <dgm:prSet presAssocID="{FCA70F35-9BF9-4B45-AB6C-2836399C9312}" presName="ParentBackground" presStyleLbl="fgAcc1" presStyleIdx="5" presStyleCnt="6"/>
      <dgm:spPr/>
    </dgm:pt>
    <dgm:pt modelId="{EAE3EBDC-7D19-4F9D-976F-3F5AC6F0FA41}" type="pres">
      <dgm:prSet presAssocID="{FCA70F35-9BF9-4B45-AB6C-2836399C9312}" presName="Parent1" presStyleLbl="revTx" presStyleIdx="0" presStyleCnt="0">
        <dgm:presLayoutVars>
          <dgm:chMax val="1"/>
          <dgm:chPref val="1"/>
          <dgm:bulletEnabled val="1"/>
        </dgm:presLayoutVars>
      </dgm:prSet>
      <dgm:spPr/>
    </dgm:pt>
  </dgm:ptLst>
  <dgm:cxnLst>
    <dgm:cxn modelId="{B3AD0364-485B-4B2A-8D40-57BF65540129}" srcId="{6B564943-9932-4435-B9FA-1EE8BD3560A0}" destId="{C362862C-5342-4DDC-B220-1FB87F0600A0}" srcOrd="1" destOrd="0" parTransId="{BDDF00A1-E0FF-4063-883F-861A4B3117C9}" sibTransId="{9801BC7D-0094-406E-8653-482B63840313}"/>
    <dgm:cxn modelId="{52C9DE45-A7F8-43C5-9077-812B68023A43}" type="presOf" srcId="{61706FC4-555C-47A3-B63F-2E53C26E4A77}" destId="{01FB4F42-875B-42F8-815A-C8904860D69A}" srcOrd="1" destOrd="0" presId="urn:microsoft.com/office/officeart/2011/layout/CircleProcess"/>
    <dgm:cxn modelId="{87DA676E-BC4E-41B0-8FE3-26D6373B02A2}" type="presOf" srcId="{FCA70F35-9BF9-4B45-AB6C-2836399C9312}" destId="{EAE3EBDC-7D19-4F9D-976F-3F5AC6F0FA41}" srcOrd="1" destOrd="0" presId="urn:microsoft.com/office/officeart/2011/layout/CircleProcess"/>
    <dgm:cxn modelId="{0DE6986E-1E07-49D3-B831-D81332516BF9}" type="presOf" srcId="{CF3485E2-69E5-4EDF-833D-BAD0C1063B0E}" destId="{3AF464E3-692A-45FC-8E9A-8BB5FC13AF51}" srcOrd="1" destOrd="0" presId="urn:microsoft.com/office/officeart/2011/layout/CircleProcess"/>
    <dgm:cxn modelId="{A993DE50-9AD4-473B-8571-D57602EB7B95}" srcId="{6B564943-9932-4435-B9FA-1EE8BD3560A0}" destId="{D59986E4-A613-4159-A651-CC72FBE95B99}" srcOrd="4" destOrd="0" parTransId="{D7572B66-E3EC-4300-A6D2-9C10E05E09EA}" sibTransId="{B690C1B2-D2C1-4EDA-A3C8-DB7E81816997}"/>
    <dgm:cxn modelId="{4A4AF674-B8FB-4A8A-82BE-761884BB1479}" type="presOf" srcId="{61706FC4-555C-47A3-B63F-2E53C26E4A77}" destId="{305893EB-F285-49BD-B4D5-264B13F32012}" srcOrd="0" destOrd="0" presId="urn:microsoft.com/office/officeart/2011/layout/CircleProcess"/>
    <dgm:cxn modelId="{DD5C9658-CC5E-4405-87BE-078350D60A7C}" srcId="{6B564943-9932-4435-B9FA-1EE8BD3560A0}" destId="{F376827D-D1A1-449C-B1E0-279F8049E448}" srcOrd="2" destOrd="0" parTransId="{0BE4AC55-87A0-4A6A-8112-2F5D310D61EE}" sibTransId="{77796932-678F-4257-A133-0FCCA606E955}"/>
    <dgm:cxn modelId="{5AED8859-3E01-4BA4-AA3C-0470A8CAD9D7}" type="presOf" srcId="{CF3485E2-69E5-4EDF-833D-BAD0C1063B0E}" destId="{EFE234FF-5FEB-4828-BF68-43D3F215A41B}" srcOrd="0" destOrd="0" presId="urn:microsoft.com/office/officeart/2011/layout/CircleProcess"/>
    <dgm:cxn modelId="{228EF15A-7C9B-4DFE-864A-5F571E929EDE}" srcId="{6B564943-9932-4435-B9FA-1EE8BD3560A0}" destId="{CF3485E2-69E5-4EDF-833D-BAD0C1063B0E}" srcOrd="5" destOrd="0" parTransId="{3376B128-5C6F-4580-A2E0-A3C376C737E5}" sibTransId="{0269ED8D-735D-43D3-BAE8-8795AD872DE4}"/>
    <dgm:cxn modelId="{FBE79985-6C97-4F70-B528-98C02E4585A0}" type="presOf" srcId="{F376827D-D1A1-449C-B1E0-279F8049E448}" destId="{2E8C7096-1993-444D-B89A-AFEE867E9506}" srcOrd="1" destOrd="0" presId="urn:microsoft.com/office/officeart/2011/layout/CircleProcess"/>
    <dgm:cxn modelId="{D701F68D-C12A-479F-B1E6-91A1EF0CFCA4}" type="presOf" srcId="{6B564943-9932-4435-B9FA-1EE8BD3560A0}" destId="{1319CDBD-2702-4452-8444-1E1FBE16DBC0}" srcOrd="0" destOrd="0" presId="urn:microsoft.com/office/officeart/2011/layout/CircleProcess"/>
    <dgm:cxn modelId="{F830F1A7-BAD2-48E1-B6E6-0F8109EAAF35}" type="presOf" srcId="{C362862C-5342-4DDC-B220-1FB87F0600A0}" destId="{09385BD0-26A0-4F3B-ABE2-70CD1F63F487}" srcOrd="0" destOrd="0" presId="urn:microsoft.com/office/officeart/2011/layout/CircleProcess"/>
    <dgm:cxn modelId="{F3A307AA-8F68-432F-A906-9CB44C46D85E}" srcId="{6B564943-9932-4435-B9FA-1EE8BD3560A0}" destId="{61706FC4-555C-47A3-B63F-2E53C26E4A77}" srcOrd="3" destOrd="0" parTransId="{EFB26EC1-3C10-4E25-A4C5-3C39735DC7DA}" sibTransId="{951F5B05-AAE1-4C8B-B7C9-373579DC7591}"/>
    <dgm:cxn modelId="{9F0E02B0-F008-4D60-97A7-AFDA55E71BA8}" type="presOf" srcId="{FCA70F35-9BF9-4B45-AB6C-2836399C9312}" destId="{1338B437-6F9C-4197-9653-2CFCD662AD7A}" srcOrd="0" destOrd="0" presId="urn:microsoft.com/office/officeart/2011/layout/CircleProcess"/>
    <dgm:cxn modelId="{440DF9C0-4817-4D02-A5A7-26DDF7C5A062}" srcId="{6B564943-9932-4435-B9FA-1EE8BD3560A0}" destId="{FCA70F35-9BF9-4B45-AB6C-2836399C9312}" srcOrd="0" destOrd="0" parTransId="{51115A68-222C-4B64-9C8E-194D815BDF55}" sibTransId="{1BAD8CC3-11C1-47BD-8488-98B0DE8D5FB6}"/>
    <dgm:cxn modelId="{247B17CD-C104-4775-B8D2-B63D0E4BEC0C}" type="presOf" srcId="{C362862C-5342-4DDC-B220-1FB87F0600A0}" destId="{88F7AD4D-9BBB-48F1-954A-CFF4433938CE}" srcOrd="1" destOrd="0" presId="urn:microsoft.com/office/officeart/2011/layout/CircleProcess"/>
    <dgm:cxn modelId="{51B555DA-FADA-40DD-B305-07FEBC387C40}" type="presOf" srcId="{F376827D-D1A1-449C-B1E0-279F8049E448}" destId="{C83AE181-E938-4406-B6DA-5B41967D637D}" srcOrd="0" destOrd="0" presId="urn:microsoft.com/office/officeart/2011/layout/CircleProcess"/>
    <dgm:cxn modelId="{BDA96DFA-D36F-4036-935A-4AB9A9955BB3}" type="presOf" srcId="{D59986E4-A613-4159-A651-CC72FBE95B99}" destId="{3154E93A-DC97-4878-84CC-8FE466FE3FDA}" srcOrd="1" destOrd="0" presId="urn:microsoft.com/office/officeart/2011/layout/CircleProcess"/>
    <dgm:cxn modelId="{61663FFB-0544-4F91-995D-3E1101A10AC3}" type="presOf" srcId="{D59986E4-A613-4159-A651-CC72FBE95B99}" destId="{8B0811F2-0FD8-422A-A706-2C968328FD38}" srcOrd="0" destOrd="0" presId="urn:microsoft.com/office/officeart/2011/layout/CircleProcess"/>
    <dgm:cxn modelId="{720D33A9-D109-4889-AE3A-237412754D33}" type="presParOf" srcId="{1319CDBD-2702-4452-8444-1E1FBE16DBC0}" destId="{E7101838-58AA-4856-A3A3-519C47318E90}" srcOrd="0" destOrd="0" presId="urn:microsoft.com/office/officeart/2011/layout/CircleProcess"/>
    <dgm:cxn modelId="{F83BDFFE-4B6B-4B7C-903C-0FC13063F881}" type="presParOf" srcId="{E7101838-58AA-4856-A3A3-519C47318E90}" destId="{FCB507F5-59EC-4A0D-BF81-BA537720E76E}" srcOrd="0" destOrd="0" presId="urn:microsoft.com/office/officeart/2011/layout/CircleProcess"/>
    <dgm:cxn modelId="{F47638BC-91B3-4CC3-B465-DC7E43D38CD5}" type="presParOf" srcId="{1319CDBD-2702-4452-8444-1E1FBE16DBC0}" destId="{A261A72D-0206-47ED-8255-554298444E9F}" srcOrd="1" destOrd="0" presId="urn:microsoft.com/office/officeart/2011/layout/CircleProcess"/>
    <dgm:cxn modelId="{1CACBAD6-A6BF-4FA4-9EB5-2C282FFFCAB2}" type="presParOf" srcId="{A261A72D-0206-47ED-8255-554298444E9F}" destId="{EFE234FF-5FEB-4828-BF68-43D3F215A41B}" srcOrd="0" destOrd="0" presId="urn:microsoft.com/office/officeart/2011/layout/CircleProcess"/>
    <dgm:cxn modelId="{CBE99B8A-91C7-4EB8-A05B-0B2A08711E2C}" type="presParOf" srcId="{1319CDBD-2702-4452-8444-1E1FBE16DBC0}" destId="{3AF464E3-692A-45FC-8E9A-8BB5FC13AF51}" srcOrd="2" destOrd="0" presId="urn:microsoft.com/office/officeart/2011/layout/CircleProcess"/>
    <dgm:cxn modelId="{6EFA590F-0979-43D5-804A-BA4B67E3D774}" type="presParOf" srcId="{1319CDBD-2702-4452-8444-1E1FBE16DBC0}" destId="{EF524990-F0E1-441D-8CA5-135AAEFD83C3}" srcOrd="3" destOrd="0" presId="urn:microsoft.com/office/officeart/2011/layout/CircleProcess"/>
    <dgm:cxn modelId="{A4ECD6AF-641C-4331-A25B-BD82F6958419}" type="presParOf" srcId="{EF524990-F0E1-441D-8CA5-135AAEFD83C3}" destId="{F53E81B9-B97D-4922-B967-09F354F0F111}" srcOrd="0" destOrd="0" presId="urn:microsoft.com/office/officeart/2011/layout/CircleProcess"/>
    <dgm:cxn modelId="{D4F5659F-7413-492B-9CD3-CF4C60A29481}" type="presParOf" srcId="{1319CDBD-2702-4452-8444-1E1FBE16DBC0}" destId="{069C7000-C82F-4781-8C09-CA85B66AC245}" srcOrd="4" destOrd="0" presId="urn:microsoft.com/office/officeart/2011/layout/CircleProcess"/>
    <dgm:cxn modelId="{815B4B82-C958-4FB1-AD50-2B2315700944}" type="presParOf" srcId="{069C7000-C82F-4781-8C09-CA85B66AC245}" destId="{8B0811F2-0FD8-422A-A706-2C968328FD38}" srcOrd="0" destOrd="0" presId="urn:microsoft.com/office/officeart/2011/layout/CircleProcess"/>
    <dgm:cxn modelId="{68F211ED-D491-4C5C-A1D2-B2D020C062B0}" type="presParOf" srcId="{1319CDBD-2702-4452-8444-1E1FBE16DBC0}" destId="{3154E93A-DC97-4878-84CC-8FE466FE3FDA}" srcOrd="5" destOrd="0" presId="urn:microsoft.com/office/officeart/2011/layout/CircleProcess"/>
    <dgm:cxn modelId="{3529EC42-A628-4DED-8160-15334DDF7F69}" type="presParOf" srcId="{1319CDBD-2702-4452-8444-1E1FBE16DBC0}" destId="{4A44DBD8-C3D0-4D0E-9334-CB032E1EECDC}" srcOrd="6" destOrd="0" presId="urn:microsoft.com/office/officeart/2011/layout/CircleProcess"/>
    <dgm:cxn modelId="{7E7F69FF-1EF1-4DE8-93D2-5B64A4FCB056}" type="presParOf" srcId="{4A44DBD8-C3D0-4D0E-9334-CB032E1EECDC}" destId="{09B629ED-CFBF-4E7B-882E-70E2F420472E}" srcOrd="0" destOrd="0" presId="urn:microsoft.com/office/officeart/2011/layout/CircleProcess"/>
    <dgm:cxn modelId="{F558AB91-4626-4B40-8364-6A50DC7E9228}" type="presParOf" srcId="{1319CDBD-2702-4452-8444-1E1FBE16DBC0}" destId="{AE46D00C-2921-41D9-8424-245D306C9C4C}" srcOrd="7" destOrd="0" presId="urn:microsoft.com/office/officeart/2011/layout/CircleProcess"/>
    <dgm:cxn modelId="{9CD9F8E9-6192-4D7E-B5A3-6358852AC5F4}" type="presParOf" srcId="{AE46D00C-2921-41D9-8424-245D306C9C4C}" destId="{305893EB-F285-49BD-B4D5-264B13F32012}" srcOrd="0" destOrd="0" presId="urn:microsoft.com/office/officeart/2011/layout/CircleProcess"/>
    <dgm:cxn modelId="{86384970-F72B-4C7A-AF93-CFE2C8149810}" type="presParOf" srcId="{1319CDBD-2702-4452-8444-1E1FBE16DBC0}" destId="{01FB4F42-875B-42F8-815A-C8904860D69A}" srcOrd="8" destOrd="0" presId="urn:microsoft.com/office/officeart/2011/layout/CircleProcess"/>
    <dgm:cxn modelId="{970AC45D-DE9A-4404-9928-60A9D0B72347}" type="presParOf" srcId="{1319CDBD-2702-4452-8444-1E1FBE16DBC0}" destId="{35F6BA05-42C9-4D39-98EF-68F9129EA3BE}" srcOrd="9" destOrd="0" presId="urn:microsoft.com/office/officeart/2011/layout/CircleProcess"/>
    <dgm:cxn modelId="{A4A362B1-1F4F-44AB-ADC5-129AA31403DD}" type="presParOf" srcId="{35F6BA05-42C9-4D39-98EF-68F9129EA3BE}" destId="{E57CDC6F-4FE1-456E-8746-245E6AA0DFE8}" srcOrd="0" destOrd="0" presId="urn:microsoft.com/office/officeart/2011/layout/CircleProcess"/>
    <dgm:cxn modelId="{8302D6AF-2ECE-4BD2-B7D2-614F29CFBF30}" type="presParOf" srcId="{1319CDBD-2702-4452-8444-1E1FBE16DBC0}" destId="{BA735198-E197-45F0-8A7E-9B15AC9331EA}" srcOrd="10" destOrd="0" presId="urn:microsoft.com/office/officeart/2011/layout/CircleProcess"/>
    <dgm:cxn modelId="{5B468049-0D98-4F02-A6BC-7E9A9E153280}" type="presParOf" srcId="{BA735198-E197-45F0-8A7E-9B15AC9331EA}" destId="{C83AE181-E938-4406-B6DA-5B41967D637D}" srcOrd="0" destOrd="0" presId="urn:microsoft.com/office/officeart/2011/layout/CircleProcess"/>
    <dgm:cxn modelId="{44D8E917-96C1-4B1B-89BE-6A2366BC9A1F}" type="presParOf" srcId="{1319CDBD-2702-4452-8444-1E1FBE16DBC0}" destId="{2E8C7096-1993-444D-B89A-AFEE867E9506}" srcOrd="11" destOrd="0" presId="urn:microsoft.com/office/officeart/2011/layout/CircleProcess"/>
    <dgm:cxn modelId="{80ED4DCD-031C-4730-8539-53539BB4A404}" type="presParOf" srcId="{1319CDBD-2702-4452-8444-1E1FBE16DBC0}" destId="{90FCDAA1-5344-423D-B6CC-AC333FA5FB3E}" srcOrd="12" destOrd="0" presId="urn:microsoft.com/office/officeart/2011/layout/CircleProcess"/>
    <dgm:cxn modelId="{E2FC3514-0E69-4672-8B08-16DCA3C593D7}" type="presParOf" srcId="{90FCDAA1-5344-423D-B6CC-AC333FA5FB3E}" destId="{13091E64-D553-4B4F-89E8-3B7FCCC7312D}" srcOrd="0" destOrd="0" presId="urn:microsoft.com/office/officeart/2011/layout/CircleProcess"/>
    <dgm:cxn modelId="{C9BB295B-1AE2-4B40-909A-DA76795DD35B}" type="presParOf" srcId="{1319CDBD-2702-4452-8444-1E1FBE16DBC0}" destId="{7D5CE586-348D-4062-8C77-CED28D4C870D}" srcOrd="13" destOrd="0" presId="urn:microsoft.com/office/officeart/2011/layout/CircleProcess"/>
    <dgm:cxn modelId="{E841B981-7C54-43F8-BBA7-E2B9CBA3C36E}" type="presParOf" srcId="{7D5CE586-348D-4062-8C77-CED28D4C870D}" destId="{09385BD0-26A0-4F3B-ABE2-70CD1F63F487}" srcOrd="0" destOrd="0" presId="urn:microsoft.com/office/officeart/2011/layout/CircleProcess"/>
    <dgm:cxn modelId="{224B878D-600C-4AE7-AF30-F586E8788208}" type="presParOf" srcId="{1319CDBD-2702-4452-8444-1E1FBE16DBC0}" destId="{88F7AD4D-9BBB-48F1-954A-CFF4433938CE}" srcOrd="14" destOrd="0" presId="urn:microsoft.com/office/officeart/2011/layout/CircleProcess"/>
    <dgm:cxn modelId="{AF28567B-11C3-469F-BC7A-AD788CF083E6}" type="presParOf" srcId="{1319CDBD-2702-4452-8444-1E1FBE16DBC0}" destId="{2AF521CE-41B9-4807-958C-9BB73B24EDE4}" srcOrd="15" destOrd="0" presId="urn:microsoft.com/office/officeart/2011/layout/CircleProcess"/>
    <dgm:cxn modelId="{40C429B1-F8BA-484A-8DE6-E0C261D5C7D5}" type="presParOf" srcId="{2AF521CE-41B9-4807-958C-9BB73B24EDE4}" destId="{486A963B-F0B6-46CC-AD76-98EAB15257A4}" srcOrd="0" destOrd="0" presId="urn:microsoft.com/office/officeart/2011/layout/CircleProcess"/>
    <dgm:cxn modelId="{196127FA-5C11-4C77-8FE8-FD746784DDC4}" type="presParOf" srcId="{1319CDBD-2702-4452-8444-1E1FBE16DBC0}" destId="{52B6C6B7-2A29-482C-BB4E-4B23DCC363C6}" srcOrd="16" destOrd="0" presId="urn:microsoft.com/office/officeart/2011/layout/CircleProcess"/>
    <dgm:cxn modelId="{C6E2FED5-1096-4250-8B62-93F316A58390}" type="presParOf" srcId="{52B6C6B7-2A29-482C-BB4E-4B23DCC363C6}" destId="{1338B437-6F9C-4197-9653-2CFCD662AD7A}" srcOrd="0" destOrd="0" presId="urn:microsoft.com/office/officeart/2011/layout/CircleProcess"/>
    <dgm:cxn modelId="{1B70489E-DAA3-49DE-8D12-8C16CE4BD948}" type="presParOf" srcId="{1319CDBD-2702-4452-8444-1E1FBE16DBC0}" destId="{EAE3EBDC-7D19-4F9D-976F-3F5AC6F0FA41}" srcOrd="17"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84E75-C187-4A23-BD31-BFA09E9AC01E}">
      <dsp:nvSpPr>
        <dsp:cNvPr id="0" name=""/>
        <dsp:cNvSpPr/>
      </dsp:nvSpPr>
      <dsp:spPr>
        <a:xfrm>
          <a:off x="0" y="3819040"/>
          <a:ext cx="8629095" cy="62654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AU" sz="1400" kern="1200" dirty="0"/>
            <a:t>Closest form of government to the people</a:t>
          </a:r>
        </a:p>
      </dsp:txBody>
      <dsp:txXfrm>
        <a:off x="0" y="3819040"/>
        <a:ext cx="8629095" cy="626545"/>
      </dsp:txXfrm>
    </dsp:sp>
    <dsp:sp modelId="{FEA7F3BE-A768-4CBF-835D-63FE6DDE5CE9}">
      <dsp:nvSpPr>
        <dsp:cNvPr id="0" name=""/>
        <dsp:cNvSpPr/>
      </dsp:nvSpPr>
      <dsp:spPr>
        <a:xfrm rot="10800000">
          <a:off x="0" y="2864811"/>
          <a:ext cx="8629095" cy="963626"/>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AU" sz="1400" kern="1200" dirty="0"/>
            <a:t>To assist in ensuring services and facilities are provided to communities, the State Government has granted local governments wide powers to do anything which is necessary or convenient for good role of government of its area</a:t>
          </a:r>
        </a:p>
      </dsp:txBody>
      <dsp:txXfrm rot="10800000">
        <a:off x="0" y="2864811"/>
        <a:ext cx="8629095" cy="626135"/>
      </dsp:txXfrm>
    </dsp:sp>
    <dsp:sp modelId="{ADC34080-898B-4292-8DA0-2D074EB2663F}">
      <dsp:nvSpPr>
        <dsp:cNvPr id="0" name=""/>
        <dsp:cNvSpPr/>
      </dsp:nvSpPr>
      <dsp:spPr>
        <a:xfrm rot="10800000">
          <a:off x="0" y="1910583"/>
          <a:ext cx="8629095" cy="963626"/>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AU" sz="1400" kern="1200" dirty="0"/>
            <a:t>Local governments are formed under acts of parliament by each Australian state or territory. Each state specifies local government powers, duties and functions</a:t>
          </a:r>
        </a:p>
      </dsp:txBody>
      <dsp:txXfrm rot="10800000">
        <a:off x="0" y="1910583"/>
        <a:ext cx="8629095" cy="626135"/>
      </dsp:txXfrm>
    </dsp:sp>
    <dsp:sp modelId="{5ECCCD94-FCA1-43BD-8CBB-E674C1DD10EF}">
      <dsp:nvSpPr>
        <dsp:cNvPr id="0" name=""/>
        <dsp:cNvSpPr/>
      </dsp:nvSpPr>
      <dsp:spPr>
        <a:xfrm rot="10800000">
          <a:off x="0" y="956354"/>
          <a:ext cx="8629095" cy="963626"/>
        </a:xfrm>
        <a:prstGeom prst="upArrowCallou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AU" sz="1400" kern="1200" dirty="0"/>
            <a:t>As a forum for local decision-making, it helps deliver the Queensland Government priorities locally and regionally</a:t>
          </a:r>
        </a:p>
      </dsp:txBody>
      <dsp:txXfrm rot="10800000">
        <a:off x="0" y="956354"/>
        <a:ext cx="8629095" cy="626135"/>
      </dsp:txXfrm>
    </dsp:sp>
    <dsp:sp modelId="{772C5BA6-A2D5-4F36-B380-E26DB46AD70E}">
      <dsp:nvSpPr>
        <dsp:cNvPr id="0" name=""/>
        <dsp:cNvSpPr/>
      </dsp:nvSpPr>
      <dsp:spPr>
        <a:xfrm rot="10800000">
          <a:off x="0" y="0"/>
          <a:ext cx="8629095" cy="963626"/>
        </a:xfrm>
        <a:prstGeom prst="upArrowCallou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AU" sz="1400" kern="1200" dirty="0"/>
            <a:t>Local government plays an important role in community governance</a:t>
          </a:r>
        </a:p>
      </dsp:txBody>
      <dsp:txXfrm rot="10800000">
        <a:off x="0" y="0"/>
        <a:ext cx="8629095" cy="626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507F5-59EC-4A0D-BF81-BA537720E76E}">
      <dsp:nvSpPr>
        <dsp:cNvPr id="0" name=""/>
        <dsp:cNvSpPr/>
      </dsp:nvSpPr>
      <dsp:spPr>
        <a:xfrm>
          <a:off x="7470766" y="953518"/>
          <a:ext cx="1377159" cy="137689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E234FF-5FEB-4828-BF68-43D3F215A41B}">
      <dsp:nvSpPr>
        <dsp:cNvPr id="0" name=""/>
        <dsp:cNvSpPr/>
      </dsp:nvSpPr>
      <dsp:spPr>
        <a:xfrm>
          <a:off x="7517138" y="999423"/>
          <a:ext cx="1285290" cy="1285088"/>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developer contributions and charges levied on land being developed</a:t>
          </a:r>
        </a:p>
      </dsp:txBody>
      <dsp:txXfrm>
        <a:off x="7700876" y="1183042"/>
        <a:ext cx="917814" cy="917851"/>
      </dsp:txXfrm>
    </dsp:sp>
    <dsp:sp modelId="{F53E81B9-B97D-4922-B967-09F354F0F111}">
      <dsp:nvSpPr>
        <dsp:cNvPr id="0" name=""/>
        <dsp:cNvSpPr/>
      </dsp:nvSpPr>
      <dsp:spPr>
        <a:xfrm rot="2700000">
          <a:off x="6048207" y="953364"/>
          <a:ext cx="1376965" cy="1376965"/>
        </a:xfrm>
        <a:prstGeom prst="teardrop">
          <a:avLst>
            <a:gd name="adj" fmla="val 100000"/>
          </a:avLst>
        </a:prstGeom>
        <a:solidFill>
          <a:schemeClr val="accent4">
            <a:hueOff val="1960178"/>
            <a:satOff val="-8155"/>
            <a:lumOff val="1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0811F2-0FD8-422A-A706-2C968328FD38}">
      <dsp:nvSpPr>
        <dsp:cNvPr id="0" name=""/>
        <dsp:cNvSpPr/>
      </dsp:nvSpPr>
      <dsp:spPr>
        <a:xfrm>
          <a:off x="6094482" y="999423"/>
          <a:ext cx="1285290" cy="1285088"/>
        </a:xfrm>
        <a:prstGeom prst="ellipse">
          <a:avLst/>
        </a:prstGeom>
        <a:solidFill>
          <a:schemeClr val="lt1">
            <a:alpha val="90000"/>
            <a:hueOff val="0"/>
            <a:satOff val="0"/>
            <a:lumOff val="0"/>
            <a:alphaOff val="0"/>
          </a:schemeClr>
        </a:solidFill>
        <a:ln w="12700" cap="flat" cmpd="sng" algn="ctr">
          <a:solidFill>
            <a:schemeClr val="accent4">
              <a:hueOff val="1960178"/>
              <a:satOff val="-8155"/>
              <a:lumOff val="1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loans</a:t>
          </a:r>
        </a:p>
      </dsp:txBody>
      <dsp:txXfrm>
        <a:off x="6278220" y="1183042"/>
        <a:ext cx="917814" cy="917851"/>
      </dsp:txXfrm>
    </dsp:sp>
    <dsp:sp modelId="{09B629ED-CFBF-4E7B-882E-70E2F420472E}">
      <dsp:nvSpPr>
        <dsp:cNvPr id="0" name=""/>
        <dsp:cNvSpPr/>
      </dsp:nvSpPr>
      <dsp:spPr>
        <a:xfrm rot="2700000">
          <a:off x="4625550" y="953364"/>
          <a:ext cx="1376965" cy="1376965"/>
        </a:xfrm>
        <a:prstGeom prst="teardrop">
          <a:avLst>
            <a:gd name="adj" fmla="val 100000"/>
          </a:avLst>
        </a:prstGeom>
        <a:solidFill>
          <a:schemeClr val="accent4">
            <a:hueOff val="3920356"/>
            <a:satOff val="-16311"/>
            <a:lumOff val="3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5893EB-F285-49BD-B4D5-264B13F32012}">
      <dsp:nvSpPr>
        <dsp:cNvPr id="0" name=""/>
        <dsp:cNvSpPr/>
      </dsp:nvSpPr>
      <dsp:spPr>
        <a:xfrm>
          <a:off x="4671825" y="999423"/>
          <a:ext cx="1285290" cy="1285088"/>
        </a:xfrm>
        <a:prstGeom prst="ellipse">
          <a:avLst/>
        </a:prstGeom>
        <a:solidFill>
          <a:schemeClr val="lt1">
            <a:alpha val="90000"/>
            <a:hueOff val="0"/>
            <a:satOff val="0"/>
            <a:lumOff val="0"/>
            <a:alphaOff val="0"/>
          </a:schemeClr>
        </a:solidFill>
        <a:ln w="12700" cap="flat" cmpd="sng" algn="ctr">
          <a:solidFill>
            <a:schemeClr val="accent4">
              <a:hueOff val="3920356"/>
              <a:satOff val="-16311"/>
              <a:lumOff val="3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a:t>grants and subsidies</a:t>
          </a:r>
          <a:endParaRPr lang="en-AU" sz="1000" kern="1200" dirty="0"/>
        </a:p>
      </dsp:txBody>
      <dsp:txXfrm>
        <a:off x="4855563" y="1183042"/>
        <a:ext cx="917814" cy="917851"/>
      </dsp:txXfrm>
    </dsp:sp>
    <dsp:sp modelId="{E57CDC6F-4FE1-456E-8746-245E6AA0DFE8}">
      <dsp:nvSpPr>
        <dsp:cNvPr id="0" name=""/>
        <dsp:cNvSpPr/>
      </dsp:nvSpPr>
      <dsp:spPr>
        <a:xfrm rot="2700000">
          <a:off x="3202893" y="953364"/>
          <a:ext cx="1376965" cy="1376965"/>
        </a:xfrm>
        <a:prstGeom prst="teardrop">
          <a:avLst>
            <a:gd name="adj" fmla="val 100000"/>
          </a:avLst>
        </a:prstGeom>
        <a:solidFill>
          <a:schemeClr val="accent4">
            <a:hueOff val="5880535"/>
            <a:satOff val="-24466"/>
            <a:lumOff val="5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3AE181-E938-4406-B6DA-5B41967D637D}">
      <dsp:nvSpPr>
        <dsp:cNvPr id="0" name=""/>
        <dsp:cNvSpPr/>
      </dsp:nvSpPr>
      <dsp:spPr>
        <a:xfrm>
          <a:off x="3249168" y="999423"/>
          <a:ext cx="1285290" cy="1285088"/>
        </a:xfrm>
        <a:prstGeom prst="ellipse">
          <a:avLst/>
        </a:prstGeom>
        <a:solidFill>
          <a:schemeClr val="lt1">
            <a:alpha val="90000"/>
            <a:hueOff val="0"/>
            <a:satOff val="0"/>
            <a:lumOff val="0"/>
            <a:alphaOff val="0"/>
          </a:schemeClr>
        </a:solidFill>
        <a:ln w="12700" cap="flat" cmpd="sng" algn="ctr">
          <a:solidFill>
            <a:schemeClr val="accent4">
              <a:hueOff val="5880535"/>
              <a:satOff val="-24466"/>
              <a:lumOff val="5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profits from council-owned businesses</a:t>
          </a:r>
        </a:p>
      </dsp:txBody>
      <dsp:txXfrm>
        <a:off x="3432031" y="1183042"/>
        <a:ext cx="917814" cy="917851"/>
      </dsp:txXfrm>
    </dsp:sp>
    <dsp:sp modelId="{13091E64-D553-4B4F-89E8-3B7FCCC7312D}">
      <dsp:nvSpPr>
        <dsp:cNvPr id="0" name=""/>
        <dsp:cNvSpPr/>
      </dsp:nvSpPr>
      <dsp:spPr>
        <a:xfrm rot="2700000">
          <a:off x="1780236" y="953364"/>
          <a:ext cx="1376965" cy="1376965"/>
        </a:xfrm>
        <a:prstGeom prst="teardrop">
          <a:avLst>
            <a:gd name="adj" fmla="val 100000"/>
          </a:avLst>
        </a:prstGeom>
        <a:solidFill>
          <a:schemeClr val="accent4">
            <a:hueOff val="7840713"/>
            <a:satOff val="-32622"/>
            <a:lumOff val="7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385BD0-26A0-4F3B-ABE2-70CD1F63F487}">
      <dsp:nvSpPr>
        <dsp:cNvPr id="0" name=""/>
        <dsp:cNvSpPr/>
      </dsp:nvSpPr>
      <dsp:spPr>
        <a:xfrm>
          <a:off x="1826511" y="999423"/>
          <a:ext cx="1285290" cy="1285088"/>
        </a:xfrm>
        <a:prstGeom prst="ellipse">
          <a:avLst/>
        </a:prstGeom>
        <a:solidFill>
          <a:schemeClr val="lt1">
            <a:alpha val="90000"/>
            <a:hueOff val="0"/>
            <a:satOff val="0"/>
            <a:lumOff val="0"/>
            <a:alphaOff val="0"/>
          </a:schemeClr>
        </a:solidFill>
        <a:ln w="12700" cap="flat" cmpd="sng" algn="ctr">
          <a:solidFill>
            <a:schemeClr val="accent4">
              <a:hueOff val="7840713"/>
              <a:satOff val="-32622"/>
              <a:lumOff val="76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fees, permits and registrations</a:t>
          </a:r>
        </a:p>
      </dsp:txBody>
      <dsp:txXfrm>
        <a:off x="2009374" y="1183042"/>
        <a:ext cx="917814" cy="917851"/>
      </dsp:txXfrm>
    </dsp:sp>
    <dsp:sp modelId="{486A963B-F0B6-46CC-AD76-98EAB15257A4}">
      <dsp:nvSpPr>
        <dsp:cNvPr id="0" name=""/>
        <dsp:cNvSpPr/>
      </dsp:nvSpPr>
      <dsp:spPr>
        <a:xfrm rot="2700000">
          <a:off x="357579" y="953364"/>
          <a:ext cx="1376965" cy="1376965"/>
        </a:xfrm>
        <a:prstGeom prst="teardrop">
          <a:avLst>
            <a:gd name="adj" fmla="val 100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38B437-6F9C-4197-9653-2CFCD662AD7A}">
      <dsp:nvSpPr>
        <dsp:cNvPr id="0" name=""/>
        <dsp:cNvSpPr/>
      </dsp:nvSpPr>
      <dsp:spPr>
        <a:xfrm>
          <a:off x="402979" y="999423"/>
          <a:ext cx="1285290" cy="1285088"/>
        </a:xfrm>
        <a:prstGeom prst="ellipse">
          <a:avLst/>
        </a:prstGeom>
        <a:solidFill>
          <a:schemeClr val="lt1">
            <a:alpha val="90000"/>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rates and charges</a:t>
          </a:r>
        </a:p>
      </dsp:txBody>
      <dsp:txXfrm>
        <a:off x="586717" y="1183042"/>
        <a:ext cx="917814" cy="91785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138C5-E1C3-4410-9111-868EB039EAB0}" type="datetimeFigureOut">
              <a:rPr lang="en-AU" smtClean="0"/>
              <a:t>4/07/2023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11EBF-5D84-4562-948C-A53EF3A24A7A}" type="slidenum">
              <a:rPr lang="en-AU" smtClean="0"/>
              <a:t>‹#›</a:t>
            </a:fld>
            <a:endParaRPr lang="en-AU"/>
          </a:p>
        </p:txBody>
      </p:sp>
    </p:spTree>
    <p:extLst>
      <p:ext uri="{BB962C8B-B14F-4D97-AF65-F5344CB8AC3E}">
        <p14:creationId xmlns:p14="http://schemas.microsoft.com/office/powerpoint/2010/main" val="218427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5F11EBF-5D84-4562-948C-A53EF3A24A7A}" type="slidenum">
              <a:rPr lang="en-AU" smtClean="0"/>
              <a:t>17</a:t>
            </a:fld>
            <a:endParaRPr lang="en-AU"/>
          </a:p>
        </p:txBody>
      </p:sp>
    </p:spTree>
    <p:extLst>
      <p:ext uri="{BB962C8B-B14F-4D97-AF65-F5344CB8AC3E}">
        <p14:creationId xmlns:p14="http://schemas.microsoft.com/office/powerpoint/2010/main" val="32740004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654E-22F2-3043-4013-6E276DF54F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A640A3B-749C-5E88-67BB-3B49314EBB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9A0D950-DA74-804D-DC9C-10F8D936EAE1}"/>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1BA3DB25-030D-EE6C-2982-21736688354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845CA55-BF1D-A4A9-DD23-F97286C86DAC}"/>
              </a:ext>
            </a:extLst>
          </p:cNvPr>
          <p:cNvSpPr>
            <a:spLocks noGrp="1"/>
          </p:cNvSpPr>
          <p:nvPr>
            <p:ph type="sldNum" sz="quarter" idx="12"/>
          </p:nvPr>
        </p:nvSpPr>
        <p:spPr/>
        <p:txBody>
          <a:bodyPr/>
          <a:lstStyle/>
          <a:p>
            <a:fld id="{622F9781-EC55-482C-9A8B-841ECDA5E146}" type="slidenum">
              <a:rPr lang="en-AU" smtClean="0"/>
              <a:t>‹#›</a:t>
            </a:fld>
            <a:endParaRPr lang="en-AU"/>
          </a:p>
        </p:txBody>
      </p:sp>
      <p:pic>
        <p:nvPicPr>
          <p:cNvPr id="7" name="Picture 6">
            <a:extLst>
              <a:ext uri="{FF2B5EF4-FFF2-40B4-BE49-F238E27FC236}">
                <a16:creationId xmlns:a16="http://schemas.microsoft.com/office/drawing/2014/main" id="{35FE26C6-BFFA-9ED8-98F9-18344B055A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12224" y="5517232"/>
            <a:ext cx="38862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19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D0B6-4B37-B0CF-C5E3-3846E58FA3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91785C2-7BD0-AA23-5F42-1AA8BEF5BE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E89901E-8A2E-A891-CD04-CADBC3072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99439-0C88-F876-27F2-0B437BE78DBD}"/>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6" name="Footer Placeholder 5">
            <a:extLst>
              <a:ext uri="{FF2B5EF4-FFF2-40B4-BE49-F238E27FC236}">
                <a16:creationId xmlns:a16="http://schemas.microsoft.com/office/drawing/2014/main" id="{069C374D-0BB9-E3F3-72EB-F3F59B71567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A8A7E05-2B9C-6C95-E6A8-5F7EFD8FD482}"/>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71498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2F4F0-79DE-BE93-00ED-900CB10BFF7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59E1458-F65A-4E6A-C44C-1B02352640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B6757F7-00D5-80ED-D994-D0E1F4EF25AE}"/>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E6DADE2C-69B7-FA70-F00D-1A736D733D1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A04919E-8E49-053F-0B9F-FFA84557F508}"/>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394905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22C4D3-7471-4893-55C5-E50B925D28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A1FC430-64F9-5D40-1E7C-75C865818D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F3CC91F-27BA-9B33-5AA3-552D29E49455}"/>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EFC0317F-3DD9-AF81-C9DE-07B14403526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945E444-2200-058C-E780-D91C57A8AEEE}"/>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9987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C72-050B-E8A3-5122-33C1854324C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063CE32-FB52-8E9B-96C9-EF69EF6951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62310F-7A71-73F0-10E8-E4D591F5C4FB}"/>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CC062387-FDBE-7B7D-C10F-456C402026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75C1E3F-602D-38C1-2BF9-6714A7F1D9E7}"/>
              </a:ext>
            </a:extLst>
          </p:cNvPr>
          <p:cNvSpPr>
            <a:spLocks noGrp="1"/>
          </p:cNvSpPr>
          <p:nvPr>
            <p:ph type="sldNum" sz="quarter" idx="12"/>
          </p:nvPr>
        </p:nvSpPr>
        <p:spPr/>
        <p:txBody>
          <a:bodyPr/>
          <a:lstStyle/>
          <a:p>
            <a:fld id="{622F9781-EC55-482C-9A8B-841ECDA5E146}" type="slidenum">
              <a:rPr lang="en-AU" smtClean="0"/>
              <a:t>‹#›</a:t>
            </a:fld>
            <a:endParaRPr lang="en-AU"/>
          </a:p>
        </p:txBody>
      </p:sp>
      <p:pic>
        <p:nvPicPr>
          <p:cNvPr id="7" name="Content Placeholder 4">
            <a:extLst>
              <a:ext uri="{FF2B5EF4-FFF2-40B4-BE49-F238E27FC236}">
                <a16:creationId xmlns:a16="http://schemas.microsoft.com/office/drawing/2014/main" id="{2DD8B84B-7DDC-E01E-FD2D-EB3E95E9CF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560827"/>
            <a:ext cx="3838846" cy="105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53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DCC5-91F5-6693-0035-D274AE5AF2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B5EF6B1-4267-3516-BDD1-BD9B42E16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8705EE-7A89-6E47-CF0B-7E0B13800870}"/>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74E2D024-F587-A18C-5B31-ED37F532948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85791B-3DD0-1A67-DBEA-6850B32AF4D5}"/>
              </a:ext>
            </a:extLst>
          </p:cNvPr>
          <p:cNvSpPr>
            <a:spLocks noGrp="1"/>
          </p:cNvSpPr>
          <p:nvPr>
            <p:ph type="sldNum" sz="quarter" idx="12"/>
          </p:nvPr>
        </p:nvSpPr>
        <p:spPr/>
        <p:txBody>
          <a:bodyPr/>
          <a:lstStyle/>
          <a:p>
            <a:fld id="{622F9781-EC55-482C-9A8B-841ECDA5E146}" type="slidenum">
              <a:rPr lang="en-AU" smtClean="0"/>
              <a:t>‹#›</a:t>
            </a:fld>
            <a:endParaRPr lang="en-AU" dirty="0"/>
          </a:p>
        </p:txBody>
      </p:sp>
      <p:pic>
        <p:nvPicPr>
          <p:cNvPr id="7" name="Content Placeholder 4">
            <a:extLst>
              <a:ext uri="{FF2B5EF4-FFF2-40B4-BE49-F238E27FC236}">
                <a16:creationId xmlns:a16="http://schemas.microsoft.com/office/drawing/2014/main" id="{561D7CDB-D06E-8362-EA6E-C8A66F1215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96425" y="6306223"/>
            <a:ext cx="2010046" cy="551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10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D688-6919-3763-8F6A-E16348525BC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5FB404E-94E0-BCCC-15C0-FD907D99AE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79B3A296-3348-2011-A021-0679F0BA37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FFE2879-60BA-19DB-BA61-8490E46AC939}"/>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6" name="Footer Placeholder 5">
            <a:extLst>
              <a:ext uri="{FF2B5EF4-FFF2-40B4-BE49-F238E27FC236}">
                <a16:creationId xmlns:a16="http://schemas.microsoft.com/office/drawing/2014/main" id="{73FDA03C-D598-2273-5341-6EF4CF94140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D46E122-1D08-A9D4-66B2-1723C2AB96E2}"/>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74191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E22F-D9BC-B9D1-E356-7D923EF1891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AC7FFA5-00B4-9A0B-9D6E-DE710AD29D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7EEC1A-FA1B-ACB8-CFD5-19BA5305DA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232FF4A-A96B-7D8C-5817-9B3878DBE7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1FFA6E-CB1E-B7ED-952E-E9D210E5CB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80B4B4BC-A7E1-0B07-AEE5-4845CF13C395}"/>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8" name="Footer Placeholder 7">
            <a:extLst>
              <a:ext uri="{FF2B5EF4-FFF2-40B4-BE49-F238E27FC236}">
                <a16:creationId xmlns:a16="http://schemas.microsoft.com/office/drawing/2014/main" id="{24FD77F6-84EE-A625-EADE-7DBE83DE0EC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909209C-22A3-A414-F693-73106C8A154F}"/>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67699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685B-632B-469A-B3A6-3DEFB8EA250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49B1170-EC47-3649-AFCB-63DF3ED8AD6F}"/>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4" name="Footer Placeholder 3">
            <a:extLst>
              <a:ext uri="{FF2B5EF4-FFF2-40B4-BE49-F238E27FC236}">
                <a16:creationId xmlns:a16="http://schemas.microsoft.com/office/drawing/2014/main" id="{39DA5CD0-7C53-C639-476B-8460B945B44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84FEA34-45E6-74D0-7B2F-240F03881106}"/>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45092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9DCE7-3FDB-171C-07C6-2BF2FE59389D}"/>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3ABB785-DE38-F422-604F-A53AE872A065}"/>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4" name="Footer Placeholder 3">
            <a:extLst>
              <a:ext uri="{FF2B5EF4-FFF2-40B4-BE49-F238E27FC236}">
                <a16:creationId xmlns:a16="http://schemas.microsoft.com/office/drawing/2014/main" id="{B07AA79E-9724-10F3-44F2-1621F3083B0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8FF963A0-FBF9-811C-3BBC-B70D7BFDFFE6}"/>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21550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4BB20A-E486-AE99-9E43-3729285F8B8E}"/>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3" name="Footer Placeholder 2">
            <a:extLst>
              <a:ext uri="{FF2B5EF4-FFF2-40B4-BE49-F238E27FC236}">
                <a16:creationId xmlns:a16="http://schemas.microsoft.com/office/drawing/2014/main" id="{01BD23BB-29CF-F72F-D955-668E744F1AF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67C504F-055F-E4D9-BEF0-C4BF022FF4F8}"/>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14934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24F48-7352-4B54-7BF7-7144B4D8F2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780395E-DDC6-C1C6-071D-3FE9C2668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4DFF8F7-BE84-73B0-3358-DAF4E5949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CD517-2A21-9984-D788-336AA0A0CDE1}"/>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6" name="Footer Placeholder 5">
            <a:extLst>
              <a:ext uri="{FF2B5EF4-FFF2-40B4-BE49-F238E27FC236}">
                <a16:creationId xmlns:a16="http://schemas.microsoft.com/office/drawing/2014/main" id="{035342B5-CD43-43E1-8771-694867B6FAE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5EDF61D-FA38-E5BF-1F45-409549ED6CBB}"/>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850740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498B72-1C75-05B5-0EA2-AB2C25BF3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679FFFA-4252-8F2F-E55D-B499CA3214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F50512E-1D54-C7D8-B922-181913513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5D632F28-C578-78F7-5C8A-83AC8CA48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2EE403B-9CA0-384A-8023-0D98ABEBE7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F9781-EC55-482C-9A8B-841ECDA5E146}" type="slidenum">
              <a:rPr lang="en-AU" smtClean="0"/>
              <a:t>‹#›</a:t>
            </a:fld>
            <a:endParaRPr lang="en-AU"/>
          </a:p>
        </p:txBody>
      </p:sp>
    </p:spTree>
    <p:extLst>
      <p:ext uri="{BB962C8B-B14F-4D97-AF65-F5344CB8AC3E}">
        <p14:creationId xmlns:p14="http://schemas.microsoft.com/office/powerpoint/2010/main" val="1550007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9E8853A-C9A1-67FC-D266-2069BEC15616}"/>
              </a:ext>
            </a:extLst>
          </p:cNvPr>
          <p:cNvSpPr>
            <a:spLocks noGrp="1"/>
          </p:cNvSpPr>
          <p:nvPr>
            <p:ph type="ctrTitle"/>
          </p:nvPr>
        </p:nvSpPr>
        <p:spPr>
          <a:xfrm>
            <a:off x="603504" y="770467"/>
            <a:ext cx="10782300" cy="3352800"/>
          </a:xfrm>
        </p:spPr>
        <p:txBody>
          <a:bodyPr/>
          <a:lstStyle/>
          <a:p>
            <a:pPr algn="l">
              <a:lnSpc>
                <a:spcPct val="100000"/>
              </a:lnSpc>
            </a:pPr>
            <a:r>
              <a:rPr lang="en-US" dirty="0"/>
              <a:t>CORPORATE GOVERNANCE INDUCTION</a:t>
            </a:r>
            <a:endParaRPr lang="en-AU" dirty="0"/>
          </a:p>
        </p:txBody>
      </p:sp>
      <p:sp>
        <p:nvSpPr>
          <p:cNvPr id="2" name="Speech Bubble: Rectangle with Corners Rounded 1">
            <a:extLst>
              <a:ext uri="{FF2B5EF4-FFF2-40B4-BE49-F238E27FC236}">
                <a16:creationId xmlns:a16="http://schemas.microsoft.com/office/drawing/2014/main" id="{35B39D8A-D5C4-1FA2-6CD9-91AE8BF1E30D}"/>
              </a:ext>
            </a:extLst>
          </p:cNvPr>
          <p:cNvSpPr/>
          <p:nvPr/>
        </p:nvSpPr>
        <p:spPr>
          <a:xfrm>
            <a:off x="7453423" y="238417"/>
            <a:ext cx="3900377" cy="131393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a:t>This is a high level introduction to Governance for new starters to be used in a Councils Corporate Induction suite</a:t>
            </a:r>
          </a:p>
        </p:txBody>
      </p:sp>
      <p:sp>
        <p:nvSpPr>
          <p:cNvPr id="3" name="TextBox 2">
            <a:extLst>
              <a:ext uri="{FF2B5EF4-FFF2-40B4-BE49-F238E27FC236}">
                <a16:creationId xmlns:a16="http://schemas.microsoft.com/office/drawing/2014/main" id="{D4B6E037-950D-5676-C9F7-A523F3E440B1}"/>
              </a:ext>
            </a:extLst>
          </p:cNvPr>
          <p:cNvSpPr txBox="1"/>
          <p:nvPr/>
        </p:nvSpPr>
        <p:spPr>
          <a:xfrm>
            <a:off x="850605" y="5677786"/>
            <a:ext cx="3005631" cy="369332"/>
          </a:xfrm>
          <a:prstGeom prst="rect">
            <a:avLst/>
          </a:prstGeom>
          <a:noFill/>
        </p:spPr>
        <p:txBody>
          <a:bodyPr wrap="none" rtlCol="0">
            <a:spAutoFit/>
          </a:bodyPr>
          <a:lstStyle/>
          <a:p>
            <a:r>
              <a:rPr lang="en-AU" dirty="0"/>
              <a:t>Endorsed by JRG:  4 May 2023</a:t>
            </a:r>
          </a:p>
        </p:txBody>
      </p:sp>
    </p:spTree>
    <p:extLst>
      <p:ext uri="{BB962C8B-B14F-4D97-AF65-F5344CB8AC3E}">
        <p14:creationId xmlns:p14="http://schemas.microsoft.com/office/powerpoint/2010/main" val="2120670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normAutofit/>
          </a:bodyPr>
          <a:lstStyle/>
          <a:p>
            <a:r>
              <a:rPr lang="en-AU" sz="3600" dirty="0">
                <a:latin typeface="Arial" panose="020B0604020202020204" pitchFamily="34" charset="0"/>
                <a:cs typeface="Arial" panose="020B0604020202020204" pitchFamily="34" charset="0"/>
              </a:rPr>
              <a:t>What is Governance</a:t>
            </a:r>
            <a:br>
              <a:rPr lang="en-AU" sz="3600" dirty="0">
                <a:latin typeface="Arial" panose="020B0604020202020204" pitchFamily="34" charset="0"/>
                <a:cs typeface="Arial" panose="020B0604020202020204" pitchFamily="34" charset="0"/>
              </a:rPr>
            </a:br>
            <a:r>
              <a:rPr lang="en-AU" sz="3200" dirty="0"/>
              <a:t>Multi faceted function</a:t>
            </a:r>
            <a:endParaRPr lang="en-AU" sz="3600" dirty="0"/>
          </a:p>
        </p:txBody>
      </p:sp>
      <p:sp>
        <p:nvSpPr>
          <p:cNvPr id="3" name="Content Placeholder 5">
            <a:extLst>
              <a:ext uri="{FF2B5EF4-FFF2-40B4-BE49-F238E27FC236}">
                <a16:creationId xmlns:a16="http://schemas.microsoft.com/office/drawing/2014/main" id="{F46CC24B-1B96-18C7-56BE-97DF876F063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endParaRPr lang="en-AU" dirty="0"/>
          </a:p>
          <a:p>
            <a:pPr marL="342900" indent="-342900"/>
            <a:endParaRPr lang="en-AU" dirty="0"/>
          </a:p>
          <a:p>
            <a:pPr marL="0" indent="0">
              <a:buFont typeface="Arial" panose="020B0604020202020204" pitchFamily="34" charset="0"/>
              <a:buNone/>
            </a:pPr>
            <a:endParaRPr lang="en-AU" dirty="0"/>
          </a:p>
          <a:p>
            <a:endParaRPr lang="en-AU" dirty="0"/>
          </a:p>
        </p:txBody>
      </p:sp>
      <p:sp>
        <p:nvSpPr>
          <p:cNvPr id="6" name="Rectangle 5">
            <a:extLst>
              <a:ext uri="{FF2B5EF4-FFF2-40B4-BE49-F238E27FC236}">
                <a16:creationId xmlns:a16="http://schemas.microsoft.com/office/drawing/2014/main" id="{D7709BA2-07F1-CFF3-2DA4-AE54FE56FD64}"/>
              </a:ext>
            </a:extLst>
          </p:cNvPr>
          <p:cNvSpPr/>
          <p:nvPr/>
        </p:nvSpPr>
        <p:spPr>
          <a:xfrm>
            <a:off x="3188281" y="4328226"/>
            <a:ext cx="4084644"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Right to Information</a:t>
            </a:r>
          </a:p>
        </p:txBody>
      </p:sp>
      <p:sp>
        <p:nvSpPr>
          <p:cNvPr id="8" name="Rectangle 7">
            <a:extLst>
              <a:ext uri="{FF2B5EF4-FFF2-40B4-BE49-F238E27FC236}">
                <a16:creationId xmlns:a16="http://schemas.microsoft.com/office/drawing/2014/main" id="{484EE91A-6FDA-980D-4FCE-702797F3F2FE}"/>
              </a:ext>
            </a:extLst>
          </p:cNvPr>
          <p:cNvSpPr/>
          <p:nvPr/>
        </p:nvSpPr>
        <p:spPr>
          <a:xfrm>
            <a:off x="7150746" y="3188325"/>
            <a:ext cx="4831067"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Complaint Management</a:t>
            </a:r>
          </a:p>
        </p:txBody>
      </p:sp>
      <p:sp>
        <p:nvSpPr>
          <p:cNvPr id="9" name="Rectangle 8">
            <a:extLst>
              <a:ext uri="{FF2B5EF4-FFF2-40B4-BE49-F238E27FC236}">
                <a16:creationId xmlns:a16="http://schemas.microsoft.com/office/drawing/2014/main" id="{EACD57BE-6D8B-5441-A895-8CA3FE9B5B59}"/>
              </a:ext>
            </a:extLst>
          </p:cNvPr>
          <p:cNvSpPr/>
          <p:nvPr/>
        </p:nvSpPr>
        <p:spPr>
          <a:xfrm>
            <a:off x="1200716" y="5063056"/>
            <a:ext cx="3471015"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dirty="0">
                <a:ln/>
                <a:solidFill>
                  <a:schemeClr val="accent4"/>
                </a:solidFill>
              </a:rPr>
              <a:t>Audit Committee</a:t>
            </a:r>
            <a:endParaRPr lang="en-US" sz="3600" b="1" cap="none" spc="0" dirty="0">
              <a:ln/>
              <a:solidFill>
                <a:schemeClr val="accent4"/>
              </a:solidFill>
              <a:effectLst/>
            </a:endParaRPr>
          </a:p>
        </p:txBody>
      </p:sp>
      <p:sp>
        <p:nvSpPr>
          <p:cNvPr id="10" name="Rectangle 9">
            <a:extLst>
              <a:ext uri="{FF2B5EF4-FFF2-40B4-BE49-F238E27FC236}">
                <a16:creationId xmlns:a16="http://schemas.microsoft.com/office/drawing/2014/main" id="{61B9684B-4356-1C97-19F7-AC5E2FA39520}"/>
              </a:ext>
            </a:extLst>
          </p:cNvPr>
          <p:cNvSpPr/>
          <p:nvPr/>
        </p:nvSpPr>
        <p:spPr>
          <a:xfrm>
            <a:off x="643020" y="3992561"/>
            <a:ext cx="1623137"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Policies</a:t>
            </a:r>
          </a:p>
        </p:txBody>
      </p:sp>
      <p:sp>
        <p:nvSpPr>
          <p:cNvPr id="11" name="Rectangle 10">
            <a:extLst>
              <a:ext uri="{FF2B5EF4-FFF2-40B4-BE49-F238E27FC236}">
                <a16:creationId xmlns:a16="http://schemas.microsoft.com/office/drawing/2014/main" id="{10055D15-D13B-169D-D140-A21C690FF461}"/>
              </a:ext>
            </a:extLst>
          </p:cNvPr>
          <p:cNvSpPr/>
          <p:nvPr/>
        </p:nvSpPr>
        <p:spPr>
          <a:xfrm>
            <a:off x="4206355" y="3377143"/>
            <a:ext cx="2445542"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Delegations</a:t>
            </a:r>
          </a:p>
        </p:txBody>
      </p:sp>
      <p:sp>
        <p:nvSpPr>
          <p:cNvPr id="12" name="Rectangle 11">
            <a:extLst>
              <a:ext uri="{FF2B5EF4-FFF2-40B4-BE49-F238E27FC236}">
                <a16:creationId xmlns:a16="http://schemas.microsoft.com/office/drawing/2014/main" id="{FCD3F242-E520-FC10-1D14-8722083AF2D3}"/>
              </a:ext>
            </a:extLst>
          </p:cNvPr>
          <p:cNvSpPr/>
          <p:nvPr/>
        </p:nvSpPr>
        <p:spPr>
          <a:xfrm>
            <a:off x="73079" y="2946619"/>
            <a:ext cx="3634714"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Risk Management</a:t>
            </a:r>
          </a:p>
        </p:txBody>
      </p:sp>
      <p:sp>
        <p:nvSpPr>
          <p:cNvPr id="13" name="Rectangle 12">
            <a:extLst>
              <a:ext uri="{FF2B5EF4-FFF2-40B4-BE49-F238E27FC236}">
                <a16:creationId xmlns:a16="http://schemas.microsoft.com/office/drawing/2014/main" id="{2F116691-BA4A-989D-FBF6-BD8EDFCF281C}"/>
              </a:ext>
            </a:extLst>
          </p:cNvPr>
          <p:cNvSpPr/>
          <p:nvPr/>
        </p:nvSpPr>
        <p:spPr>
          <a:xfrm>
            <a:off x="528341" y="1826989"/>
            <a:ext cx="3475631"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Councillor liaison</a:t>
            </a:r>
          </a:p>
        </p:txBody>
      </p:sp>
      <p:sp>
        <p:nvSpPr>
          <p:cNvPr id="14" name="Rectangle 13">
            <a:extLst>
              <a:ext uri="{FF2B5EF4-FFF2-40B4-BE49-F238E27FC236}">
                <a16:creationId xmlns:a16="http://schemas.microsoft.com/office/drawing/2014/main" id="{5947EF35-1B52-9395-CE70-A8C4F9FDE321}"/>
              </a:ext>
            </a:extLst>
          </p:cNvPr>
          <p:cNvSpPr/>
          <p:nvPr/>
        </p:nvSpPr>
        <p:spPr>
          <a:xfrm>
            <a:off x="4497446" y="2215510"/>
            <a:ext cx="2848537"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Internal Audit</a:t>
            </a:r>
          </a:p>
        </p:txBody>
      </p:sp>
      <p:sp>
        <p:nvSpPr>
          <p:cNvPr id="15" name="Rectangle 14">
            <a:extLst>
              <a:ext uri="{FF2B5EF4-FFF2-40B4-BE49-F238E27FC236}">
                <a16:creationId xmlns:a16="http://schemas.microsoft.com/office/drawing/2014/main" id="{6EC228B7-5916-D3DC-34E1-EEFB89389B81}"/>
              </a:ext>
            </a:extLst>
          </p:cNvPr>
          <p:cNvSpPr/>
          <p:nvPr/>
        </p:nvSpPr>
        <p:spPr>
          <a:xfrm>
            <a:off x="4936882" y="5844277"/>
            <a:ext cx="2795125"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Fraud Control</a:t>
            </a:r>
          </a:p>
        </p:txBody>
      </p:sp>
      <p:sp>
        <p:nvSpPr>
          <p:cNvPr id="16" name="Rectangle 15">
            <a:extLst>
              <a:ext uri="{FF2B5EF4-FFF2-40B4-BE49-F238E27FC236}">
                <a16:creationId xmlns:a16="http://schemas.microsoft.com/office/drawing/2014/main" id="{B5E58458-888D-9FB8-FA9E-F559B027313D}"/>
              </a:ext>
            </a:extLst>
          </p:cNvPr>
          <p:cNvSpPr/>
          <p:nvPr/>
        </p:nvSpPr>
        <p:spPr>
          <a:xfrm>
            <a:off x="357698" y="5863168"/>
            <a:ext cx="2830583"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Legal Services</a:t>
            </a:r>
          </a:p>
        </p:txBody>
      </p:sp>
      <p:sp>
        <p:nvSpPr>
          <p:cNvPr id="17" name="Rectangle 16">
            <a:extLst>
              <a:ext uri="{FF2B5EF4-FFF2-40B4-BE49-F238E27FC236}">
                <a16:creationId xmlns:a16="http://schemas.microsoft.com/office/drawing/2014/main" id="{4D693862-454B-A4B3-FAF9-FF1B42DB33DA}"/>
              </a:ext>
            </a:extLst>
          </p:cNvPr>
          <p:cNvSpPr/>
          <p:nvPr/>
        </p:nvSpPr>
        <p:spPr>
          <a:xfrm>
            <a:off x="5707422" y="644541"/>
            <a:ext cx="5920660"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Council meeting management</a:t>
            </a:r>
          </a:p>
        </p:txBody>
      </p:sp>
      <p:sp>
        <p:nvSpPr>
          <p:cNvPr id="18" name="Flowchart: Internal Storage 17">
            <a:extLst>
              <a:ext uri="{FF2B5EF4-FFF2-40B4-BE49-F238E27FC236}">
                <a16:creationId xmlns:a16="http://schemas.microsoft.com/office/drawing/2014/main" id="{5695E02E-11D6-48FD-AFD4-FF979824B087}"/>
              </a:ext>
            </a:extLst>
          </p:cNvPr>
          <p:cNvSpPr/>
          <p:nvPr/>
        </p:nvSpPr>
        <p:spPr>
          <a:xfrm>
            <a:off x="10297477" y="4593542"/>
            <a:ext cx="1743075" cy="962927"/>
          </a:xfrm>
          <a:prstGeom prst="flowChartInternal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Delete or add what is relevant</a:t>
            </a:r>
          </a:p>
        </p:txBody>
      </p:sp>
      <p:sp>
        <p:nvSpPr>
          <p:cNvPr id="20" name="Rectangle 19">
            <a:extLst>
              <a:ext uri="{FF2B5EF4-FFF2-40B4-BE49-F238E27FC236}">
                <a16:creationId xmlns:a16="http://schemas.microsoft.com/office/drawing/2014/main" id="{21281AA7-7F02-F3FE-30E6-1468ED5F29A8}"/>
              </a:ext>
            </a:extLst>
          </p:cNvPr>
          <p:cNvSpPr/>
          <p:nvPr/>
        </p:nvSpPr>
        <p:spPr>
          <a:xfrm>
            <a:off x="8284615" y="1481622"/>
            <a:ext cx="3206326" cy="120032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dirty="0">
                <a:ln/>
                <a:solidFill>
                  <a:schemeClr val="accent4"/>
                </a:solidFill>
              </a:rPr>
              <a:t>Statutory Plans </a:t>
            </a:r>
          </a:p>
          <a:p>
            <a:pPr algn="ctr"/>
            <a:r>
              <a:rPr lang="en-US" sz="3600" b="1" dirty="0">
                <a:ln/>
                <a:solidFill>
                  <a:schemeClr val="accent4"/>
                </a:solidFill>
              </a:rPr>
              <a:t>and Reporting</a:t>
            </a:r>
            <a:endParaRPr lang="en-US" sz="3600" b="1" cap="none" spc="0" dirty="0">
              <a:ln/>
              <a:solidFill>
                <a:schemeClr val="accent4"/>
              </a:solidFill>
              <a:effectLst/>
            </a:endParaRPr>
          </a:p>
        </p:txBody>
      </p:sp>
      <p:sp>
        <p:nvSpPr>
          <p:cNvPr id="21" name="Rectangle 20">
            <a:extLst>
              <a:ext uri="{FF2B5EF4-FFF2-40B4-BE49-F238E27FC236}">
                <a16:creationId xmlns:a16="http://schemas.microsoft.com/office/drawing/2014/main" id="{8F54FFC5-9112-3A8F-1ABC-09C1ED841B18}"/>
              </a:ext>
            </a:extLst>
          </p:cNvPr>
          <p:cNvSpPr/>
          <p:nvPr/>
        </p:nvSpPr>
        <p:spPr>
          <a:xfrm>
            <a:off x="7972258" y="4001294"/>
            <a:ext cx="3932487"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dirty="0">
                <a:ln/>
                <a:solidFill>
                  <a:schemeClr val="accent4"/>
                </a:solidFill>
              </a:rPr>
              <a:t>Corporate Registers</a:t>
            </a:r>
            <a:endParaRPr lang="en-US" sz="3600" b="1" cap="none" spc="0" dirty="0">
              <a:ln/>
              <a:solidFill>
                <a:schemeClr val="accent4"/>
              </a:solidFill>
              <a:effectLst/>
            </a:endParaRPr>
          </a:p>
        </p:txBody>
      </p:sp>
    </p:spTree>
    <p:extLst>
      <p:ext uri="{BB962C8B-B14F-4D97-AF65-F5344CB8AC3E}">
        <p14:creationId xmlns:p14="http://schemas.microsoft.com/office/powerpoint/2010/main" val="2869738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normAutofit fontScale="90000"/>
          </a:bodyPr>
          <a:lstStyle/>
          <a:p>
            <a:r>
              <a:rPr lang="en-AU" sz="3600" dirty="0">
                <a:latin typeface="Arial" panose="020B0604020202020204" pitchFamily="34" charset="0"/>
                <a:cs typeface="Arial" panose="020B0604020202020204" pitchFamily="34" charset="0"/>
              </a:rPr>
              <a:t>What is Governance</a:t>
            </a:r>
            <a:br>
              <a:rPr lang="en-AU" sz="3600" dirty="0">
                <a:latin typeface="Arial" panose="020B0604020202020204" pitchFamily="34" charset="0"/>
                <a:cs typeface="Arial" panose="020B0604020202020204" pitchFamily="34" charset="0"/>
              </a:rPr>
            </a:br>
            <a:r>
              <a:rPr lang="en-AU" sz="3600" dirty="0"/>
              <a:t>Benefits of good governance practices, policies and procedures</a:t>
            </a:r>
          </a:p>
        </p:txBody>
      </p:sp>
      <p:sp>
        <p:nvSpPr>
          <p:cNvPr id="3" name="Content Placeholder 5">
            <a:extLst>
              <a:ext uri="{FF2B5EF4-FFF2-40B4-BE49-F238E27FC236}">
                <a16:creationId xmlns:a16="http://schemas.microsoft.com/office/drawing/2014/main" id="{F46CC24B-1B96-18C7-56BE-97DF876F063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endParaRPr lang="en-AU" dirty="0"/>
          </a:p>
          <a:p>
            <a:pPr marL="342900" indent="-342900"/>
            <a:endParaRPr lang="en-AU" dirty="0"/>
          </a:p>
          <a:p>
            <a:pPr marL="0" indent="0">
              <a:buFont typeface="Arial" panose="020B0604020202020204" pitchFamily="34" charset="0"/>
              <a:buNone/>
            </a:pPr>
            <a:endParaRPr lang="en-AU" dirty="0"/>
          </a:p>
          <a:p>
            <a:endParaRPr lang="en-AU" dirty="0"/>
          </a:p>
        </p:txBody>
      </p:sp>
      <p:pic>
        <p:nvPicPr>
          <p:cNvPr id="7" name="Content Placeholder 6" descr="Chart, scatter chart&#10;&#10;Description automatically generated">
            <a:extLst>
              <a:ext uri="{FF2B5EF4-FFF2-40B4-BE49-F238E27FC236}">
                <a16:creationId xmlns:a16="http://schemas.microsoft.com/office/drawing/2014/main" id="{70BCE5BB-1064-31E4-A47C-7B56206CC799}"/>
              </a:ext>
            </a:extLst>
          </p:cNvPr>
          <p:cNvPicPr>
            <a:picLocks noGrp="1" noChangeAspect="1"/>
          </p:cNvPicPr>
          <p:nvPr>
            <p:ph idx="1"/>
          </p:nvPr>
        </p:nvPicPr>
        <p:blipFill rotWithShape="1">
          <a:blip r:embed="rId2"/>
          <a:srcRect l="36561" t="42468" r="45158" b="11859"/>
          <a:stretch/>
        </p:blipFill>
        <p:spPr bwMode="auto">
          <a:xfrm>
            <a:off x="1898279" y="1690688"/>
            <a:ext cx="8395442" cy="43513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2446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normAutofit/>
          </a:bodyPr>
          <a:lstStyle/>
          <a:p>
            <a:r>
              <a:rPr lang="en-AU" sz="3600" dirty="0">
                <a:latin typeface="Arial" panose="020B0604020202020204" pitchFamily="34" charset="0"/>
                <a:cs typeface="Arial" panose="020B0604020202020204" pitchFamily="34" charset="0"/>
              </a:rPr>
              <a:t>Decision Making</a:t>
            </a:r>
            <a:endParaRPr lang="en-AU" sz="3600" dirty="0"/>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a:bodyPr>
          <a:lstStyle/>
          <a:p>
            <a:r>
              <a:rPr lang="en-US" sz="2800" dirty="0">
                <a:latin typeface="Calibri"/>
              </a:rPr>
              <a:t>Who makes decisions</a:t>
            </a:r>
            <a:r>
              <a:rPr lang="en-US" dirty="0"/>
              <a:t> </a:t>
            </a:r>
          </a:p>
          <a:p>
            <a:pPr lvl="1">
              <a:buFont typeface="Arial"/>
              <a:buChar char="•"/>
            </a:pPr>
            <a:r>
              <a:rPr lang="en-US" dirty="0">
                <a:latin typeface="Calibri"/>
              </a:rPr>
              <a:t>Councillors - council meetings</a:t>
            </a:r>
          </a:p>
          <a:p>
            <a:pPr lvl="2">
              <a:buFont typeface="Arial"/>
              <a:buChar char="•"/>
            </a:pPr>
            <a:r>
              <a:rPr lang="en-US" dirty="0">
                <a:latin typeface="Calibri"/>
              </a:rPr>
              <a:t>Strategy, policy, services</a:t>
            </a:r>
          </a:p>
          <a:p>
            <a:pPr lvl="1">
              <a:buFont typeface="Arial"/>
              <a:buChar char="•"/>
            </a:pPr>
            <a:r>
              <a:rPr lang="en-US" dirty="0">
                <a:latin typeface="Calibri"/>
              </a:rPr>
              <a:t>Officers – delegations, roles and responsibilities </a:t>
            </a:r>
          </a:p>
          <a:p>
            <a:pPr lvl="2">
              <a:buFont typeface="Arial"/>
              <a:buChar char="•"/>
            </a:pPr>
            <a:r>
              <a:rPr lang="en-US" dirty="0">
                <a:latin typeface="Calibri"/>
              </a:rPr>
              <a:t>Operational and management of strategy, policy, services</a:t>
            </a:r>
          </a:p>
          <a:p>
            <a:endParaRPr lang="en-AU" dirty="0"/>
          </a:p>
        </p:txBody>
      </p:sp>
    </p:spTree>
    <p:extLst>
      <p:ext uri="{BB962C8B-B14F-4D97-AF65-F5344CB8AC3E}">
        <p14:creationId xmlns:p14="http://schemas.microsoft.com/office/powerpoint/2010/main" val="840413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normAutofit/>
          </a:bodyPr>
          <a:lstStyle/>
          <a:p>
            <a:r>
              <a:rPr lang="en-AU" sz="3600" dirty="0">
                <a:latin typeface="Arial" panose="020B0604020202020204" pitchFamily="34" charset="0"/>
                <a:cs typeface="Arial" panose="020B0604020202020204" pitchFamily="34" charset="0"/>
              </a:rPr>
              <a:t>Decision Making</a:t>
            </a:r>
            <a:endParaRPr lang="en-AU" sz="3600" dirty="0"/>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690688"/>
            <a:ext cx="10515600" cy="4887394"/>
          </a:xfrm>
        </p:spPr>
        <p:txBody>
          <a:bodyPr>
            <a:normAutofit fontScale="85000" lnSpcReduction="20000"/>
          </a:bodyPr>
          <a:lstStyle/>
          <a:p>
            <a:pPr marL="342900" indent="-342900">
              <a:buFont typeface="Arial" panose="020B0604020202020204" pitchFamily="34" charset="0"/>
              <a:buChar char="•"/>
            </a:pPr>
            <a:r>
              <a:rPr lang="en-AU" dirty="0"/>
              <a:t>Local government plays an important role in community governance and is a forum for local decision-making, charged with ensuring good rule and government of its local government  area </a:t>
            </a:r>
          </a:p>
          <a:p>
            <a:pPr marL="914400" lvl="2" indent="0">
              <a:buNone/>
            </a:pPr>
            <a:r>
              <a:rPr lang="en-AU" dirty="0"/>
              <a:t>Refer to Principle of LG (s4)</a:t>
            </a:r>
          </a:p>
          <a:p>
            <a:pPr lvl="2"/>
            <a:r>
              <a:rPr lang="en-AU" dirty="0"/>
              <a:t>Transparent and effective processes and decision-making in the public interest</a:t>
            </a:r>
          </a:p>
          <a:p>
            <a:pPr marL="342900" indent="-342900">
              <a:buFont typeface="Arial" panose="020B0604020202020204" pitchFamily="34" charset="0"/>
              <a:buChar char="•"/>
            </a:pPr>
            <a:r>
              <a:rPr lang="en-AU" dirty="0">
                <a:cs typeface="Arial" panose="020B0604020202020204" pitchFamily="34" charset="0"/>
              </a:rPr>
              <a:t>Council is required to make strategic decisions for the Isaac Region.</a:t>
            </a:r>
          </a:p>
          <a:p>
            <a:pPr marL="800100" lvl="1" indent="-342900">
              <a:buFont typeface="Arial" panose="020B0604020202020204" pitchFamily="34" charset="0"/>
              <a:buChar char="•"/>
            </a:pPr>
            <a:r>
              <a:rPr lang="en-AU" dirty="0">
                <a:cs typeface="Arial" panose="020B0604020202020204" pitchFamily="34" charset="0"/>
              </a:rPr>
              <a:t>The Elected Members are elected to make decisions for Council</a:t>
            </a:r>
          </a:p>
          <a:p>
            <a:pPr marL="800100" lvl="1" indent="-342900">
              <a:buFont typeface="Arial" panose="020B0604020202020204" pitchFamily="34" charset="0"/>
              <a:buChar char="•"/>
            </a:pPr>
            <a:r>
              <a:rPr lang="en-AU" dirty="0">
                <a:cs typeface="Arial" panose="020B0604020202020204" pitchFamily="34" charset="0"/>
              </a:rPr>
              <a:t>Council’s decision making – Council Meetings </a:t>
            </a:r>
          </a:p>
          <a:p>
            <a:r>
              <a:rPr lang="en-AU" dirty="0">
                <a:cs typeface="Arial" panose="020B0604020202020204" pitchFamily="34" charset="0"/>
              </a:rPr>
              <a:t>Councillors do all or most of their legally-effective decision making in council meetings as part of a group</a:t>
            </a:r>
          </a:p>
          <a:p>
            <a:r>
              <a:rPr lang="en-AU" dirty="0">
                <a:cs typeface="Arial" panose="020B0604020202020204" pitchFamily="34" charset="0"/>
              </a:rPr>
              <a:t>Council can delegate these decisions and authority to the CEO (who can also delegate some responsibilities)</a:t>
            </a:r>
          </a:p>
          <a:p>
            <a:r>
              <a:rPr lang="en-AU" dirty="0"/>
              <a:t>Decision making linked to plans</a:t>
            </a:r>
          </a:p>
          <a:p>
            <a:pPr marL="742950" lvl="1" indent="-285750"/>
            <a:r>
              <a:rPr lang="en-AU" dirty="0"/>
              <a:t>Community Plan</a:t>
            </a:r>
          </a:p>
          <a:p>
            <a:pPr marL="742950" lvl="1" indent="-285750"/>
            <a:r>
              <a:rPr lang="en-AU" dirty="0"/>
              <a:t>Corporate Plan – 5 year plan</a:t>
            </a:r>
          </a:p>
          <a:p>
            <a:pPr marL="742950" lvl="1" indent="-285750"/>
            <a:r>
              <a:rPr lang="en-AU" dirty="0"/>
              <a:t>Annual Operational Plan </a:t>
            </a:r>
            <a:endParaRPr lang="en-AU" dirty="0">
              <a:cs typeface="Arial" panose="020B0604020202020204" pitchFamily="34" charset="0"/>
            </a:endParaRPr>
          </a:p>
          <a:p>
            <a:endParaRPr lang="en-AU" dirty="0"/>
          </a:p>
        </p:txBody>
      </p:sp>
    </p:spTree>
    <p:extLst>
      <p:ext uri="{BB962C8B-B14F-4D97-AF65-F5344CB8AC3E}">
        <p14:creationId xmlns:p14="http://schemas.microsoft.com/office/powerpoint/2010/main" val="1063263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normAutofit/>
          </a:bodyPr>
          <a:lstStyle/>
          <a:p>
            <a:r>
              <a:rPr lang="en-AU" sz="3600" dirty="0">
                <a:latin typeface="Arial" panose="020B0604020202020204" pitchFamily="34" charset="0"/>
                <a:cs typeface="Arial" panose="020B0604020202020204" pitchFamily="34" charset="0"/>
              </a:rPr>
              <a:t>Operational Decision Making: Policies &amp; Delegations</a:t>
            </a:r>
            <a:endParaRPr lang="en-AU" sz="3600" dirty="0"/>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a:bodyPr>
          <a:lstStyle/>
          <a:p>
            <a:pPr marL="0" indent="0" algn="l">
              <a:buNone/>
            </a:pPr>
            <a:r>
              <a:rPr lang="en-AU" sz="2600" b="1" dirty="0">
                <a:latin typeface="Arial" panose="020B0604020202020204" pitchFamily="34" charset="0"/>
                <a:cs typeface="Arial" panose="020B0604020202020204" pitchFamily="34" charset="0"/>
              </a:rPr>
              <a:t>Policies</a:t>
            </a:r>
            <a:endParaRPr lang="en-AU" sz="3000" b="1" dirty="0">
              <a:latin typeface="Arial" panose="020B0604020202020204" pitchFamily="34" charset="0"/>
              <a:cs typeface="Arial" panose="020B0604020202020204" pitchFamily="34" charset="0"/>
            </a:endParaRPr>
          </a:p>
          <a:p>
            <a:pPr algn="l"/>
            <a:r>
              <a:rPr lang="en-AU" sz="1900" dirty="0">
                <a:latin typeface="Arial" panose="020B0604020202020204" pitchFamily="34" charset="0"/>
                <a:cs typeface="Arial" panose="020B0604020202020204" pitchFamily="34" charset="0"/>
              </a:rPr>
              <a:t>Policies guide decision making at all levels of the organisation - Council through to officer level.  They provide guidance on the consistent approach to certain matters.  They provide Council’s position and expectation on issues.  </a:t>
            </a:r>
          </a:p>
          <a:p>
            <a:pPr algn="l"/>
            <a:r>
              <a:rPr lang="en-AU" sz="1900" dirty="0">
                <a:latin typeface="Arial" panose="020B0604020202020204" pitchFamily="34" charset="0"/>
                <a:cs typeface="Arial" panose="020B0604020202020204" pitchFamily="34" charset="0"/>
              </a:rPr>
              <a:t>Staff should make themselves aware of Council’s Policies  and always refer to them in the first instance when considering issues.</a:t>
            </a:r>
          </a:p>
          <a:p>
            <a:pPr algn="l"/>
            <a:r>
              <a:rPr lang="en-AU" sz="1900" dirty="0">
                <a:latin typeface="Arial" panose="020B0604020202020204" pitchFamily="34" charset="0"/>
                <a:cs typeface="Arial" panose="020B0604020202020204" pitchFamily="34" charset="0"/>
              </a:rPr>
              <a:t>There are </a:t>
            </a:r>
            <a:r>
              <a:rPr lang="en-AU" sz="1900" dirty="0">
                <a:highlight>
                  <a:srgbClr val="FFFF00"/>
                </a:highlight>
                <a:latin typeface="Arial" panose="020B0604020202020204" pitchFamily="34" charset="0"/>
                <a:cs typeface="Arial" panose="020B0604020202020204" pitchFamily="34" charset="0"/>
              </a:rPr>
              <a:t>XX</a:t>
            </a:r>
            <a:r>
              <a:rPr lang="en-AU" sz="1900" dirty="0">
                <a:latin typeface="Arial" panose="020B0604020202020204" pitchFamily="34" charset="0"/>
                <a:cs typeface="Arial" panose="020B0604020202020204" pitchFamily="34" charset="0"/>
              </a:rPr>
              <a:t> types of policies, </a:t>
            </a:r>
            <a:r>
              <a:rPr lang="en-AU" sz="1900" dirty="0">
                <a:highlight>
                  <a:srgbClr val="FFFF00"/>
                </a:highlight>
                <a:latin typeface="Arial" panose="020B0604020202020204" pitchFamily="34" charset="0"/>
                <a:cs typeface="Arial" panose="020B0604020202020204" pitchFamily="34" charset="0"/>
              </a:rPr>
              <a:t>XX</a:t>
            </a:r>
            <a:r>
              <a:rPr lang="en-AU" sz="1900" dirty="0">
                <a:latin typeface="Arial" panose="020B0604020202020204" pitchFamily="34" charset="0"/>
                <a:cs typeface="Arial" panose="020B0604020202020204" pitchFamily="34" charset="0"/>
              </a:rPr>
              <a:t> of which are adopted by Council.  More management/operational related policies are adopted by the CEO, under their delegated authority.</a:t>
            </a:r>
          </a:p>
          <a:p>
            <a:pPr algn="l"/>
            <a:r>
              <a:rPr lang="en-AU" sz="1900" dirty="0">
                <a:latin typeface="Arial" panose="020B0604020202020204" pitchFamily="34" charset="0"/>
                <a:cs typeface="Arial" panose="020B0604020202020204" pitchFamily="34" charset="0"/>
              </a:rPr>
              <a:t>Council policies to not replace or superseded legislation.</a:t>
            </a:r>
          </a:p>
          <a:p>
            <a:pPr algn="l"/>
            <a:r>
              <a:rPr lang="en-AU" sz="1900" dirty="0">
                <a:latin typeface="Arial" panose="020B0604020202020204" pitchFamily="34" charset="0"/>
                <a:cs typeface="Arial" panose="020B0604020202020204" pitchFamily="34" charset="0"/>
              </a:rPr>
              <a:t>Policies are available on Council’s Intranet.</a:t>
            </a:r>
            <a:endParaRPr lang="en-AU" sz="1900" dirty="0">
              <a:highlight>
                <a:srgbClr val="FFFF00"/>
              </a:highlight>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94322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a:xfrm>
            <a:off x="864637" y="337133"/>
            <a:ext cx="10515600" cy="1325563"/>
          </a:xfrm>
        </p:spPr>
        <p:txBody>
          <a:bodyPr/>
          <a:lstStyle/>
          <a:p>
            <a:r>
              <a:rPr lang="en-AU" sz="4400" dirty="0">
                <a:latin typeface="Arial" panose="020B0604020202020204" pitchFamily="34" charset="0"/>
                <a:cs typeface="Arial" panose="020B0604020202020204" pitchFamily="34" charset="0"/>
              </a:rPr>
              <a:t>Operational Decision Making: Policies &amp; Delegations</a:t>
            </a:r>
            <a:endParaRPr lang="en-AU" dirty="0"/>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fontScale="85000" lnSpcReduction="10000"/>
          </a:bodyPr>
          <a:lstStyle/>
          <a:p>
            <a:pPr marL="0" indent="0" algn="l">
              <a:buNone/>
            </a:pPr>
            <a:r>
              <a:rPr lang="en-AU" sz="2800" b="1" dirty="0">
                <a:latin typeface="Arial" panose="020B0604020202020204" pitchFamily="34" charset="0"/>
                <a:cs typeface="Arial" panose="020B0604020202020204" pitchFamily="34" charset="0"/>
              </a:rPr>
              <a:t>Delegations</a:t>
            </a:r>
          </a:p>
          <a:p>
            <a:pPr algn="l">
              <a:spcAft>
                <a:spcPts val="600"/>
              </a:spcAft>
            </a:pPr>
            <a:r>
              <a:rPr lang="en-AU" sz="2400" dirty="0">
                <a:latin typeface="Arial" panose="020B0604020202020204" pitchFamily="34" charset="0"/>
                <a:cs typeface="Arial" panose="020B0604020202020204" pitchFamily="34" charset="0"/>
              </a:rPr>
              <a:t>There are several types of delegations which are all approved by the CEO under their delegated authority.  They range from decision making, delegation to carry out certain duties, Instruments of Appointment, financial delegation and signing delegations.</a:t>
            </a:r>
          </a:p>
          <a:p>
            <a:pPr>
              <a:spcAft>
                <a:spcPts val="600"/>
              </a:spcAft>
            </a:pPr>
            <a:r>
              <a:rPr lang="en-AU" sz="2400" dirty="0">
                <a:latin typeface="Arial" panose="020B0604020202020204" pitchFamily="34" charset="0"/>
                <a:cs typeface="Arial" panose="020B0604020202020204" pitchFamily="34" charset="0"/>
              </a:rPr>
              <a:t>Staff must act only within their delegation of authority and if it is not clear if a delegation exists, they must refer the matter to their supervisor or Manager.</a:t>
            </a:r>
          </a:p>
          <a:p>
            <a:pPr algn="l">
              <a:spcAft>
                <a:spcPts val="600"/>
              </a:spcAft>
            </a:pPr>
            <a:r>
              <a:rPr lang="en-AU" sz="2400" dirty="0">
                <a:latin typeface="Arial" panose="020B0604020202020204" pitchFamily="34" charset="0"/>
                <a:cs typeface="Arial" panose="020B0604020202020204" pitchFamily="34" charset="0"/>
              </a:rPr>
              <a:t>Purpose is to assist with the efficient operations of Council, Administrative Delegations and/or Instruments of Appointment exist for staff to assist in carrying out their duties.</a:t>
            </a:r>
          </a:p>
          <a:p>
            <a:pPr algn="l">
              <a:spcAft>
                <a:spcPts val="600"/>
              </a:spcAft>
            </a:pPr>
            <a:r>
              <a:rPr lang="en-US" sz="2400" dirty="0">
                <a:latin typeface="Arial" panose="020B0604020202020204" pitchFamily="34" charset="0"/>
                <a:cs typeface="Arial" panose="020B0604020202020204" pitchFamily="34" charset="0"/>
              </a:rPr>
              <a:t>All staff are to understand that their powers are limited and know and comply with any authority/obligation that comes with their powers/delegations.  This includes keeping abreast of relevant legislation.</a:t>
            </a:r>
            <a:endParaRPr lang="en-AU" sz="2400" dirty="0">
              <a:latin typeface="Arial" panose="020B0604020202020204" pitchFamily="34" charset="0"/>
              <a:cs typeface="Arial" panose="020B0604020202020204" pitchFamily="34" charset="0"/>
            </a:endParaRPr>
          </a:p>
          <a:p>
            <a:pPr algn="l"/>
            <a:r>
              <a:rPr lang="en-AU" sz="2400" dirty="0">
                <a:latin typeface="Arial" panose="020B0604020202020204" pitchFamily="34" charset="0"/>
                <a:cs typeface="Arial" panose="020B0604020202020204" pitchFamily="34" charset="0"/>
              </a:rPr>
              <a:t>Delegations of Authority are available on Council’s Intranet.</a:t>
            </a:r>
            <a:endParaRPr lang="en-AU" sz="2400" dirty="0"/>
          </a:p>
        </p:txBody>
      </p:sp>
    </p:spTree>
    <p:extLst>
      <p:ext uri="{BB962C8B-B14F-4D97-AF65-F5344CB8AC3E}">
        <p14:creationId xmlns:p14="http://schemas.microsoft.com/office/powerpoint/2010/main" val="2594136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solidFill>
                  <a:schemeClr val="accent4"/>
                </a:solidFill>
                <a:latin typeface="Arial" panose="020B0604020202020204" pitchFamily="34" charset="0"/>
                <a:cs typeface="Arial" panose="020B0604020202020204" pitchFamily="34" charset="0"/>
              </a:rPr>
              <a:t>Other Information you may wish to include</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lnSpcReduction="10000"/>
          </a:bodyPr>
          <a:lstStyle/>
          <a:p>
            <a:r>
              <a:rPr lang="en-AU" dirty="0"/>
              <a:t>Records </a:t>
            </a:r>
            <a:r>
              <a:rPr lang="en-AU" sz="1600" i="1" dirty="0"/>
              <a:t>(if not provided as part of other modules for first day)</a:t>
            </a:r>
          </a:p>
          <a:p>
            <a:pPr marL="800100" lvl="1" indent="-342900"/>
            <a:r>
              <a:rPr lang="en-AU" dirty="0"/>
              <a:t>Record keeping - NB:  expand on your policy/procedure</a:t>
            </a:r>
          </a:p>
          <a:p>
            <a:pPr marL="800100" lvl="1" indent="-342900"/>
            <a:r>
              <a:rPr lang="en-AU" dirty="0"/>
              <a:t>Corporate memory</a:t>
            </a:r>
          </a:p>
          <a:p>
            <a:pPr marL="342900" indent="-342900"/>
            <a:r>
              <a:rPr lang="en-AU" dirty="0"/>
              <a:t>Intranet </a:t>
            </a:r>
            <a:r>
              <a:rPr lang="en-AU" sz="1600" i="1" dirty="0"/>
              <a:t>(if not provided as part of IT or other modules for first day)</a:t>
            </a:r>
          </a:p>
          <a:p>
            <a:pPr marL="800100" lvl="1" indent="-342900"/>
            <a:r>
              <a:rPr lang="en-AU" dirty="0"/>
              <a:t>one stop shop / point of truth for all corporate information</a:t>
            </a:r>
          </a:p>
          <a:p>
            <a:r>
              <a:rPr lang="en-AU" dirty="0"/>
              <a:t>Council meeting cycles/calendar</a:t>
            </a:r>
          </a:p>
          <a:p>
            <a:pPr lvl="1"/>
            <a:r>
              <a:rPr lang="en-AU" dirty="0"/>
              <a:t>Committee/portfolio structures</a:t>
            </a:r>
          </a:p>
          <a:p>
            <a:r>
              <a:rPr lang="en-AU" dirty="0"/>
              <a:t>Frameworks that guide decision making</a:t>
            </a:r>
          </a:p>
          <a:p>
            <a:pPr lvl="1"/>
            <a:r>
              <a:rPr lang="en-AU" dirty="0"/>
              <a:t>List of strategy docs – </a:t>
            </a:r>
            <a:r>
              <a:rPr lang="en-AU" dirty="0" err="1"/>
              <a:t>corp</a:t>
            </a:r>
            <a:r>
              <a:rPr lang="en-AU" dirty="0"/>
              <a:t> plan, op plan, budget</a:t>
            </a:r>
          </a:p>
          <a:p>
            <a:pPr lvl="1"/>
            <a:r>
              <a:rPr lang="en-AU" dirty="0"/>
              <a:t>Diagram of hierarchy of strategic documents</a:t>
            </a:r>
          </a:p>
          <a:p>
            <a:endParaRPr lang="en-AU" dirty="0"/>
          </a:p>
          <a:p>
            <a:pPr lvl="1"/>
            <a:endParaRPr lang="en-AU" dirty="0"/>
          </a:p>
          <a:p>
            <a:pPr lvl="1"/>
            <a:endParaRPr lang="en-AU" dirty="0"/>
          </a:p>
          <a:p>
            <a:pPr lvl="1"/>
            <a:endParaRPr lang="en-AU" dirty="0"/>
          </a:p>
          <a:p>
            <a:pPr lvl="1"/>
            <a:endParaRPr lang="en-AU" dirty="0"/>
          </a:p>
          <a:p>
            <a:endParaRPr lang="en-AU" dirty="0"/>
          </a:p>
        </p:txBody>
      </p:sp>
    </p:spTree>
    <p:extLst>
      <p:ext uri="{BB962C8B-B14F-4D97-AF65-F5344CB8AC3E}">
        <p14:creationId xmlns:p14="http://schemas.microsoft.com/office/powerpoint/2010/main" val="2274947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normAutofit fontScale="90000"/>
          </a:bodyPr>
          <a:lstStyle/>
          <a:p>
            <a:r>
              <a:rPr lang="en-AU" sz="3600" dirty="0">
                <a:latin typeface="Arial" panose="020B0604020202020204" pitchFamily="34" charset="0"/>
                <a:cs typeface="Arial" panose="020B0604020202020204" pitchFamily="34" charset="0"/>
              </a:rPr>
              <a:t>Information privacy, confidentiality and conflicts of interest – your obligations</a:t>
            </a:r>
            <a:br>
              <a:rPr lang="en-AU" sz="1400" dirty="0"/>
            </a:br>
            <a:endParaRPr lang="en-AU" sz="3600" dirty="0"/>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414564"/>
            <a:ext cx="10515600" cy="4351338"/>
          </a:xfrm>
        </p:spPr>
        <p:txBody>
          <a:bodyPr>
            <a:normAutofit/>
          </a:bodyPr>
          <a:lstStyle/>
          <a:p>
            <a:endParaRPr lang="en-AU" dirty="0">
              <a:cs typeface="Arial" panose="020B0604020202020204" pitchFamily="34" charset="0"/>
            </a:endParaRPr>
          </a:p>
          <a:p>
            <a:endParaRPr lang="en-AU" dirty="0"/>
          </a:p>
        </p:txBody>
      </p:sp>
      <p:sp>
        <p:nvSpPr>
          <p:cNvPr id="3" name="Content Placeholder 5">
            <a:extLst>
              <a:ext uri="{FF2B5EF4-FFF2-40B4-BE49-F238E27FC236}">
                <a16:creationId xmlns:a16="http://schemas.microsoft.com/office/drawing/2014/main" id="{F46CC24B-1B96-18C7-56BE-97DF876F0634}"/>
              </a:ext>
            </a:extLst>
          </p:cNvPr>
          <p:cNvSpPr txBox="1">
            <a:spLocks/>
          </p:cNvSpPr>
          <p:nvPr/>
        </p:nvSpPr>
        <p:spPr>
          <a:xfrm>
            <a:off x="838200" y="1825625"/>
            <a:ext cx="105156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800" b="1" dirty="0">
                <a:solidFill>
                  <a:srgbClr val="00728F"/>
                </a:solidFill>
                <a:latin typeface="Arial" panose="020B0604020202020204" pitchFamily="34" charset="0"/>
                <a:cs typeface="Arial" panose="020B0604020202020204" pitchFamily="34" charset="0"/>
              </a:rPr>
              <a:t>Manag</a:t>
            </a:r>
            <a:r>
              <a:rPr lang="en-AU" b="1" dirty="0">
                <a:solidFill>
                  <a:srgbClr val="00728F"/>
                </a:solidFill>
                <a:latin typeface="Arial" panose="020B0604020202020204" pitchFamily="34" charset="0"/>
                <a:cs typeface="Arial" panose="020B0604020202020204" pitchFamily="34" charset="0"/>
              </a:rPr>
              <a:t>e/Declare our Conflicts of interest</a:t>
            </a:r>
            <a:endParaRPr lang="en-AU" sz="2800" b="1" dirty="0">
              <a:solidFill>
                <a:srgbClr val="00728F"/>
              </a:solidFill>
              <a:latin typeface="Arial" panose="020B0604020202020204" pitchFamily="34" charset="0"/>
              <a:cs typeface="Arial" panose="020B0604020202020204" pitchFamily="34" charset="0"/>
            </a:endParaRPr>
          </a:p>
          <a:p>
            <a:pPr marL="0" indent="0" algn="ctr">
              <a:buNone/>
            </a:pPr>
            <a:r>
              <a:rPr lang="en-AU" b="1" dirty="0">
                <a:solidFill>
                  <a:schemeClr val="accent2"/>
                </a:solidFill>
                <a:latin typeface="Arial" panose="020B0604020202020204" pitchFamily="34" charset="0"/>
                <a:cs typeface="Arial" panose="020B0604020202020204" pitchFamily="34" charset="0"/>
              </a:rPr>
              <a:t>When you have a private interest that may or appear to interfere with your duty </a:t>
            </a:r>
          </a:p>
          <a:p>
            <a:pPr marL="0" indent="0" algn="ctr">
              <a:buNone/>
            </a:pPr>
            <a:r>
              <a:rPr lang="en-AU" b="1" dirty="0">
                <a:solidFill>
                  <a:schemeClr val="accent2"/>
                </a:solidFill>
                <a:latin typeface="Arial" panose="020B0604020202020204" pitchFamily="34" charset="0"/>
                <a:cs typeface="Arial" panose="020B0604020202020204" pitchFamily="34" charset="0"/>
              </a:rPr>
              <a:t>to put the public interest first</a:t>
            </a:r>
          </a:p>
          <a:p>
            <a:pPr marL="0" indent="0" algn="ctr">
              <a:buNone/>
            </a:pPr>
            <a:r>
              <a:rPr lang="en-AU" sz="2800" b="1" dirty="0">
                <a:solidFill>
                  <a:schemeClr val="accent2"/>
                </a:solidFill>
                <a:latin typeface="Arial" panose="020B0604020202020204" pitchFamily="34" charset="0"/>
                <a:cs typeface="Arial" panose="020B0604020202020204" pitchFamily="34" charset="0"/>
              </a:rPr>
              <a:t>Declare and manage</a:t>
            </a:r>
          </a:p>
          <a:p>
            <a:pPr marL="0" indent="0" algn="ctr">
              <a:buNone/>
            </a:pPr>
            <a:endParaRPr lang="en-AU" dirty="0"/>
          </a:p>
          <a:p>
            <a:r>
              <a:rPr lang="en-AU" sz="2800" b="1" dirty="0">
                <a:solidFill>
                  <a:srgbClr val="00728F"/>
                </a:solidFill>
                <a:latin typeface="Arial" panose="020B0604020202020204" pitchFamily="34" charset="0"/>
                <a:cs typeface="Arial" panose="020B0604020202020204" pitchFamily="34" charset="0"/>
              </a:rPr>
              <a:t>Information Privacy</a:t>
            </a:r>
          </a:p>
          <a:p>
            <a:pPr marL="0" indent="0" algn="ctr">
              <a:buNone/>
            </a:pPr>
            <a:r>
              <a:rPr lang="en-AU" sz="2800" b="1" dirty="0">
                <a:solidFill>
                  <a:schemeClr val="accent2"/>
                </a:solidFill>
                <a:latin typeface="Arial" panose="020B0604020202020204" pitchFamily="34" charset="0"/>
                <a:cs typeface="Arial" panose="020B0604020202020204" pitchFamily="34" charset="0"/>
              </a:rPr>
              <a:t>“Protecting individuals private information”</a:t>
            </a:r>
          </a:p>
          <a:p>
            <a:endParaRPr lang="en-AU" sz="2800" b="1" dirty="0">
              <a:solidFill>
                <a:srgbClr val="00728F"/>
              </a:solidFill>
              <a:latin typeface="Arial" panose="020B0604020202020204" pitchFamily="34" charset="0"/>
              <a:cs typeface="Arial" panose="020B0604020202020204" pitchFamily="34" charset="0"/>
            </a:endParaRPr>
          </a:p>
          <a:p>
            <a:r>
              <a:rPr lang="en-AU" sz="2800" b="1" dirty="0">
                <a:solidFill>
                  <a:srgbClr val="00728F"/>
                </a:solidFill>
                <a:latin typeface="Arial" panose="020B0604020202020204" pitchFamily="34" charset="0"/>
                <a:cs typeface="Arial" panose="020B0604020202020204" pitchFamily="34" charset="0"/>
              </a:rPr>
              <a:t>Right to Information</a:t>
            </a:r>
          </a:p>
          <a:p>
            <a:pPr marL="0" indent="0" algn="ctr">
              <a:buNone/>
            </a:pPr>
            <a:r>
              <a:rPr lang="en-AU" sz="2800" b="1" dirty="0">
                <a:solidFill>
                  <a:schemeClr val="accent2"/>
                </a:solidFill>
                <a:latin typeface="Arial" panose="020B0604020202020204" pitchFamily="34" charset="0"/>
                <a:cs typeface="Arial" panose="020B0604020202020204" pitchFamily="34" charset="0"/>
              </a:rPr>
              <a:t>“Openness and Transparency”</a:t>
            </a:r>
          </a:p>
          <a:p>
            <a:endParaRPr lang="en-AU" sz="2800" b="1" dirty="0">
              <a:solidFill>
                <a:srgbClr val="00728F"/>
              </a:solidFill>
              <a:latin typeface="Arial" panose="020B0604020202020204" pitchFamily="34" charset="0"/>
              <a:cs typeface="Arial" panose="020B0604020202020204" pitchFamily="34" charset="0"/>
            </a:endParaRPr>
          </a:p>
          <a:p>
            <a:r>
              <a:rPr lang="en-AU" sz="2800" b="1" dirty="0">
                <a:solidFill>
                  <a:srgbClr val="00728F"/>
                </a:solidFill>
                <a:latin typeface="Arial" panose="020B0604020202020204" pitchFamily="34" charset="0"/>
                <a:cs typeface="Arial" panose="020B0604020202020204" pitchFamily="34" charset="0"/>
              </a:rPr>
              <a:t>Public Interest Disclosure</a:t>
            </a:r>
          </a:p>
          <a:p>
            <a:pPr algn="ctr"/>
            <a:r>
              <a:rPr lang="en-AU" sz="2800" b="1" dirty="0">
                <a:solidFill>
                  <a:schemeClr val="accent2"/>
                </a:solidFill>
                <a:latin typeface="Arial" panose="020B0604020202020204" pitchFamily="34" charset="0"/>
                <a:cs typeface="Arial" panose="020B0604020202020204" pitchFamily="34" charset="0"/>
              </a:rPr>
              <a:t>“Keeping them honest”</a:t>
            </a:r>
          </a:p>
          <a:p>
            <a:pPr marL="342900" indent="-342900"/>
            <a:endParaRPr lang="en-AU" dirty="0"/>
          </a:p>
          <a:p>
            <a:pPr marL="342900" indent="-342900"/>
            <a:endParaRPr lang="en-AU" dirty="0"/>
          </a:p>
          <a:p>
            <a:pPr marL="342900" indent="-342900"/>
            <a:endParaRPr lang="en-AU" dirty="0"/>
          </a:p>
          <a:p>
            <a:pPr marL="0" indent="0">
              <a:buFont typeface="Arial" panose="020B0604020202020204" pitchFamily="34" charset="0"/>
              <a:buNone/>
            </a:pPr>
            <a:endParaRPr lang="en-AU" dirty="0"/>
          </a:p>
          <a:p>
            <a:endParaRPr lang="en-AU" dirty="0"/>
          </a:p>
        </p:txBody>
      </p:sp>
      <p:sp>
        <p:nvSpPr>
          <p:cNvPr id="4" name="Speech Bubble: Rectangle with Corners Rounded 3">
            <a:extLst>
              <a:ext uri="{FF2B5EF4-FFF2-40B4-BE49-F238E27FC236}">
                <a16:creationId xmlns:a16="http://schemas.microsoft.com/office/drawing/2014/main" id="{4831BCC4-58B5-6C55-C8DD-6DC7DDFB65DE}"/>
              </a:ext>
            </a:extLst>
          </p:cNvPr>
          <p:cNvSpPr/>
          <p:nvPr/>
        </p:nvSpPr>
        <p:spPr>
          <a:xfrm>
            <a:off x="9711613" y="691941"/>
            <a:ext cx="2080726" cy="106621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t>These are just high level dot points to talk to/expose concepts, given this is aimed at new employees (first day)</a:t>
            </a:r>
          </a:p>
        </p:txBody>
      </p:sp>
    </p:spTree>
    <p:extLst>
      <p:ext uri="{BB962C8B-B14F-4D97-AF65-F5344CB8AC3E}">
        <p14:creationId xmlns:p14="http://schemas.microsoft.com/office/powerpoint/2010/main" val="407060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F2575B-8104-DE70-188D-0B3D846AD53E}"/>
              </a:ext>
            </a:extLst>
          </p:cNvPr>
          <p:cNvSpPr txBox="1"/>
          <p:nvPr/>
        </p:nvSpPr>
        <p:spPr>
          <a:xfrm>
            <a:off x="738072" y="2335560"/>
            <a:ext cx="9701650" cy="3169394"/>
          </a:xfrm>
          <a:prstGeom prst="rect">
            <a:avLst/>
          </a:prstGeom>
          <a:noFill/>
        </p:spPr>
        <p:txBody>
          <a:bodyPr wrap="square">
            <a:spAutoFit/>
          </a:bodyPr>
          <a:lstStyle/>
          <a:p>
            <a:r>
              <a:rPr lang="en-US" sz="4000" b="1" dirty="0">
                <a:latin typeface="Verdana" panose="020B0604030504040204" pitchFamily="34" charset="0"/>
                <a:ea typeface="Verdana" panose="020B0604030504040204" pitchFamily="34" charset="0"/>
              </a:rPr>
              <a:t>Governance Advisory Service</a:t>
            </a:r>
          </a:p>
          <a:p>
            <a:r>
              <a:rPr lang="en-US" sz="4000" b="1" dirty="0">
                <a:latin typeface="Verdana" panose="020B0604030504040204" pitchFamily="34" charset="0"/>
                <a:ea typeface="Verdana" panose="020B0604030504040204" pitchFamily="34" charset="0"/>
              </a:rPr>
              <a:t>ga@lgmaqld.org.au</a:t>
            </a:r>
          </a:p>
          <a:p>
            <a:endParaRPr lang="en-US" sz="3200" dirty="0">
              <a:latin typeface="Verdana" panose="020B0604030504040204" pitchFamily="34" charset="0"/>
              <a:ea typeface="Verdana" panose="020B0604030504040204" pitchFamily="34" charset="0"/>
            </a:endParaRPr>
          </a:p>
          <a:p>
            <a:endParaRPr lang="en-US" sz="3200" dirty="0">
              <a:latin typeface="Verdana" panose="020B0604030504040204" pitchFamily="34" charset="0"/>
              <a:ea typeface="Verdana" panose="020B0604030504040204" pitchFamily="34" charset="0"/>
            </a:endParaRPr>
          </a:p>
          <a:p>
            <a:pPr>
              <a:lnSpc>
                <a:spcPct val="150000"/>
              </a:lnSpc>
            </a:pPr>
            <a:r>
              <a:rPr lang="en-US" sz="2000" dirty="0">
                <a:latin typeface="Verdana" panose="020B0604030504040204" pitchFamily="34" charset="0"/>
                <a:ea typeface="Verdana" panose="020B0604030504040204" pitchFamily="34" charset="0"/>
              </a:rPr>
              <a:t>www.lgmaqld.org.au</a:t>
            </a:r>
          </a:p>
          <a:p>
            <a:pPr>
              <a:lnSpc>
                <a:spcPct val="150000"/>
              </a:lnSpc>
            </a:pPr>
            <a:r>
              <a:rPr lang="en-US" sz="2000">
                <a:latin typeface="Verdana" panose="020B0604030504040204" pitchFamily="34" charset="0"/>
                <a:ea typeface="Verdana" panose="020B0604030504040204" pitchFamily="34" charset="0"/>
              </a:rPr>
              <a:t>07 3063 0688</a:t>
            </a:r>
            <a:endParaRPr lang="en-AU"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00024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t>Content to consider</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a:bodyPr>
          <a:lstStyle/>
          <a:p>
            <a:r>
              <a:rPr lang="en-AU" dirty="0"/>
              <a:t>What is local Government?</a:t>
            </a:r>
          </a:p>
          <a:p>
            <a:r>
              <a:rPr lang="en-AU" dirty="0"/>
              <a:t>Roles and responsibilities of a Councillor</a:t>
            </a:r>
          </a:p>
          <a:p>
            <a:r>
              <a:rPr lang="en-AU" dirty="0"/>
              <a:t>Roles and responsibilities of government employees</a:t>
            </a:r>
            <a:endParaRPr lang="en-AU" dirty="0">
              <a:highlight>
                <a:srgbClr val="FFFF00"/>
              </a:highlight>
            </a:endParaRPr>
          </a:p>
          <a:p>
            <a:r>
              <a:rPr lang="en-AU" dirty="0"/>
              <a:t>What is governance, </a:t>
            </a:r>
          </a:p>
          <a:p>
            <a:pPr lvl="1"/>
            <a:r>
              <a:rPr lang="en-AU" dirty="0"/>
              <a:t>Polices/delegations</a:t>
            </a:r>
          </a:p>
          <a:p>
            <a:endParaRPr lang="en-AU" dirty="0"/>
          </a:p>
          <a:p>
            <a:pPr marL="0" indent="0">
              <a:buNone/>
            </a:pPr>
            <a:r>
              <a:rPr lang="en-AU" sz="1600" i="1" dirty="0"/>
              <a:t>NB:  there is a lot of information in the following slides.  For a corporate induction it is suggested to keep information at a high level with future modules more details for the appropriate audience.  The following slides can be omitted at the discretion of your council.</a:t>
            </a:r>
          </a:p>
          <a:p>
            <a:endParaRPr lang="en-AU" sz="1800" i="1" dirty="0"/>
          </a:p>
          <a:p>
            <a:endParaRPr lang="en-AU" sz="1800" i="1" dirty="0"/>
          </a:p>
          <a:p>
            <a:endParaRPr lang="en-AU" dirty="0"/>
          </a:p>
        </p:txBody>
      </p:sp>
    </p:spTree>
    <p:extLst>
      <p:ext uri="{BB962C8B-B14F-4D97-AF65-F5344CB8AC3E}">
        <p14:creationId xmlns:p14="http://schemas.microsoft.com/office/powerpoint/2010/main" val="45274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t>What is / Role of local government</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lstStyle/>
          <a:p>
            <a:r>
              <a:rPr lang="en-AU" sz="1800" dirty="0">
                <a:solidFill>
                  <a:schemeClr val="tx1"/>
                </a:solidFill>
                <a:latin typeface="Arial" panose="020B0604020202020204" pitchFamily="34" charset="0"/>
                <a:cs typeface="Arial" panose="020B0604020202020204" pitchFamily="34" charset="0"/>
              </a:rPr>
              <a:t>Local government is the closest form of government to the community.  It aims to improve the liveability of our communities. Our responsibilities include: local road maintenance, garbage collection, building regulations and land subdivisions, public health and recreation facilities such as swimming pools. </a:t>
            </a:r>
          </a:p>
          <a:p>
            <a:r>
              <a:rPr lang="en-AU" sz="1800" dirty="0">
                <a:latin typeface="Arial" panose="020B0604020202020204" pitchFamily="34" charset="0"/>
                <a:cs typeface="Arial" panose="020B0604020202020204" pitchFamily="34" charset="0"/>
              </a:rPr>
              <a:t>Local government plays an </a:t>
            </a:r>
            <a:r>
              <a:rPr lang="en-AU" sz="1800" b="1" dirty="0">
                <a:latin typeface="Arial" panose="020B0604020202020204" pitchFamily="34" charset="0"/>
                <a:cs typeface="Arial" panose="020B0604020202020204" pitchFamily="34" charset="0"/>
              </a:rPr>
              <a:t>important role </a:t>
            </a:r>
            <a:r>
              <a:rPr lang="en-AU" sz="1800" dirty="0">
                <a:latin typeface="Arial" panose="020B0604020202020204" pitchFamily="34" charset="0"/>
                <a:cs typeface="Arial" panose="020B0604020202020204" pitchFamily="34" charset="0"/>
              </a:rPr>
              <a:t>in community governance and is a forum for local decision-making, charged with ensuring good rule and government of its local government  area.</a:t>
            </a:r>
          </a:p>
          <a:p>
            <a:r>
              <a:rPr lang="en-AU" sz="1800" dirty="0">
                <a:latin typeface="Arial" panose="020B0604020202020204" pitchFamily="34" charset="0"/>
                <a:cs typeface="Arial" panose="020B0604020202020204" pitchFamily="34" charset="0"/>
              </a:rPr>
              <a:t>As a local government, Council must be </a:t>
            </a:r>
            <a:r>
              <a:rPr lang="en-AU" sz="1800" b="1" dirty="0">
                <a:latin typeface="Arial" panose="020B0604020202020204" pitchFamily="34" charset="0"/>
                <a:cs typeface="Arial" panose="020B0604020202020204" pitchFamily="34" charset="0"/>
              </a:rPr>
              <a:t>accountable, effective, efficient and sustainable </a:t>
            </a:r>
            <a:r>
              <a:rPr lang="en-AU" sz="1800" dirty="0">
                <a:latin typeface="Arial" panose="020B0604020202020204" pitchFamily="34" charset="0"/>
                <a:cs typeface="Arial" panose="020B0604020202020204" pitchFamily="34" charset="0"/>
              </a:rPr>
              <a:t>and consistent with the local government principles contained in the Act.</a:t>
            </a:r>
          </a:p>
          <a:p>
            <a:r>
              <a:rPr lang="en-AU" sz="1800" dirty="0">
                <a:latin typeface="Arial" panose="020B0604020202020204" pitchFamily="34" charset="0"/>
                <a:cs typeface="Arial" panose="020B0604020202020204" pitchFamily="34" charset="0"/>
              </a:rPr>
              <a:t>Councillors and Employees are bound by the principles of LG (s4) </a:t>
            </a:r>
          </a:p>
          <a:p>
            <a:r>
              <a:rPr lang="en-AU" sz="1800" dirty="0">
                <a:latin typeface="Arial" panose="020B0604020202020204" pitchFamily="34" charset="0"/>
                <a:cs typeface="Arial" panose="020B0604020202020204" pitchFamily="34" charset="0"/>
              </a:rPr>
              <a:t>Local government plays an important role in community governance and is a forum for local decision-making, charged with ensuring good rule and government of its local government  area</a:t>
            </a:r>
          </a:p>
          <a:p>
            <a:pPr lvl="1"/>
            <a:r>
              <a:rPr lang="en-AU" sz="1400" dirty="0">
                <a:latin typeface="Arial" panose="020B0604020202020204" pitchFamily="34" charset="0"/>
                <a:cs typeface="Arial" panose="020B0604020202020204" pitchFamily="34" charset="0"/>
              </a:rPr>
              <a:t>Role of our Council to make decisions for region and set strategic direction and policy</a:t>
            </a:r>
          </a:p>
          <a:p>
            <a:endParaRPr lang="en-AU" sz="1800"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AU" sz="1800" dirty="0">
              <a:latin typeface="Arial" panose="020B0604020202020204" pitchFamily="34" charset="0"/>
              <a:cs typeface="Arial" panose="020B0604020202020204" pitchFamily="34" charset="0"/>
            </a:endParaRPr>
          </a:p>
          <a:p>
            <a:endParaRPr lang="en-AU" sz="1800" dirty="0">
              <a:solidFill>
                <a:schemeClr val="tx1"/>
              </a:solidFill>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474449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536366"/>
            <a:ext cx="10515600" cy="4351338"/>
          </a:xfrm>
        </p:spPr>
        <p:txBody>
          <a:bodyPr/>
          <a:lstStyle/>
          <a:p>
            <a:pPr marL="0" indent="0">
              <a:buNone/>
            </a:pPr>
            <a:r>
              <a:rPr lang="en-AU" dirty="0"/>
              <a:t>What is local government</a:t>
            </a:r>
          </a:p>
          <a:p>
            <a:endParaRPr lang="en-AU" dirty="0"/>
          </a:p>
        </p:txBody>
      </p:sp>
      <p:graphicFrame>
        <p:nvGraphicFramePr>
          <p:cNvPr id="3" name="Diagram 2">
            <a:extLst>
              <a:ext uri="{FF2B5EF4-FFF2-40B4-BE49-F238E27FC236}">
                <a16:creationId xmlns:a16="http://schemas.microsoft.com/office/drawing/2014/main" id="{94AB41AA-A577-6972-8729-7D6C8E2032D5}"/>
              </a:ext>
            </a:extLst>
          </p:cNvPr>
          <p:cNvGraphicFramePr/>
          <p:nvPr>
            <p:extLst>
              <p:ext uri="{D42A27DB-BD31-4B8C-83A1-F6EECF244321}">
                <p14:modId xmlns:p14="http://schemas.microsoft.com/office/powerpoint/2010/main" val="1713602959"/>
              </p:ext>
            </p:extLst>
          </p:nvPr>
        </p:nvGraphicFramePr>
        <p:xfrm>
          <a:off x="1031906" y="1205144"/>
          <a:ext cx="8629095" cy="4447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424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t>Role of Local Government</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431341"/>
            <a:ext cx="10515600" cy="4655133"/>
          </a:xfrm>
        </p:spPr>
        <p:txBody>
          <a:bodyPr>
            <a:normAutofit fontScale="25000" lnSpcReduction="20000"/>
          </a:bodyPr>
          <a:lstStyle/>
          <a:p>
            <a:pPr marL="0" indent="0">
              <a:buNone/>
            </a:pPr>
            <a:r>
              <a:rPr lang="en-AU" sz="7200" dirty="0"/>
              <a:t>Local governments develop short and long term strategies for the sustainability of their regions and create and enforce local laws, manage services and activities which are adapted to the needs of the community they serve.</a:t>
            </a:r>
          </a:p>
          <a:p>
            <a:endParaRPr lang="en-AU" sz="7200" dirty="0"/>
          </a:p>
          <a:p>
            <a:pPr marL="0" indent="0">
              <a:buNone/>
            </a:pPr>
            <a:r>
              <a:rPr lang="en-AU" sz="6400" dirty="0"/>
              <a:t>Responsible for services like:</a:t>
            </a:r>
          </a:p>
          <a:p>
            <a:pPr marL="285750" indent="-285750">
              <a:buFont typeface="Arial" panose="020B0604020202020204" pitchFamily="34" charset="0"/>
              <a:buChar char="•"/>
            </a:pPr>
            <a:r>
              <a:rPr lang="en-AU" sz="6400" dirty="0"/>
              <a:t>Developing Planning Schemes</a:t>
            </a:r>
          </a:p>
          <a:p>
            <a:pPr marL="285750" indent="-285750">
              <a:buFont typeface="Arial" panose="020B0604020202020204" pitchFamily="34" charset="0"/>
              <a:buChar char="•"/>
            </a:pPr>
            <a:r>
              <a:rPr lang="en-AU" sz="6400" dirty="0"/>
              <a:t>providing and managing public recreational facilities (like parks, bike paths and libraries, community facilities )</a:t>
            </a:r>
          </a:p>
          <a:p>
            <a:pPr marL="285750" indent="-285750">
              <a:buFont typeface="Arial" panose="020B0604020202020204" pitchFamily="34" charset="0"/>
              <a:buChar char="•"/>
            </a:pPr>
            <a:r>
              <a:rPr lang="en-AU" sz="6400" dirty="0"/>
              <a:t>maintaining local roads and infrastructure</a:t>
            </a:r>
          </a:p>
          <a:p>
            <a:pPr marL="285750" indent="-285750">
              <a:buFont typeface="Arial" panose="020B0604020202020204" pitchFamily="34" charset="0"/>
              <a:buChar char="•"/>
            </a:pPr>
            <a:r>
              <a:rPr lang="en-AU" sz="6400" dirty="0"/>
              <a:t>town planning and development approvals</a:t>
            </a:r>
          </a:p>
          <a:p>
            <a:pPr marL="285750" indent="-285750">
              <a:buFont typeface="Arial" panose="020B0604020202020204" pitchFamily="34" charset="0"/>
              <a:buChar char="•"/>
            </a:pPr>
            <a:r>
              <a:rPr lang="en-AU" sz="6400" dirty="0"/>
              <a:t>Animal management and waste disposal</a:t>
            </a:r>
          </a:p>
          <a:p>
            <a:pPr marL="285750" indent="-285750">
              <a:buFont typeface="Arial" panose="020B0604020202020204" pitchFamily="34" charset="0"/>
              <a:buChar char="•"/>
            </a:pPr>
            <a:r>
              <a:rPr lang="en-AU" sz="6400" dirty="0"/>
              <a:t>parks maintenance and pools</a:t>
            </a:r>
          </a:p>
          <a:p>
            <a:pPr marL="285750" indent="-285750">
              <a:buFont typeface="Arial" panose="020B0604020202020204" pitchFamily="34" charset="0"/>
              <a:buChar char="•"/>
            </a:pPr>
            <a:r>
              <a:rPr lang="en-AU" sz="6400" dirty="0"/>
              <a:t>water and sewerage</a:t>
            </a:r>
          </a:p>
          <a:p>
            <a:pPr marL="285750" indent="-285750">
              <a:buFont typeface="Arial" panose="020B0604020202020204" pitchFamily="34" charset="0"/>
              <a:buChar char="•"/>
            </a:pPr>
            <a:r>
              <a:rPr lang="en-AU" sz="6400" dirty="0"/>
              <a:t>waste collection</a:t>
            </a:r>
          </a:p>
          <a:p>
            <a:pPr marL="285750" indent="-285750">
              <a:buFont typeface="Arial" panose="020B0604020202020204" pitchFamily="34" charset="0"/>
              <a:buChar char="•"/>
            </a:pPr>
            <a:r>
              <a:rPr lang="en-AU" sz="6400" dirty="0"/>
              <a:t>urban planning, building services and protection of heritage buildings or vegetation</a:t>
            </a:r>
          </a:p>
          <a:p>
            <a:pPr marL="285750" indent="-285750">
              <a:buFont typeface="Arial" panose="020B0604020202020204" pitchFamily="34" charset="0"/>
              <a:buChar char="•"/>
            </a:pPr>
            <a:r>
              <a:rPr lang="en-AU" sz="6400" dirty="0"/>
              <a:t>local laws for advertising signage, food businesses, large community events and other matters</a:t>
            </a:r>
          </a:p>
          <a:p>
            <a:pPr marL="285750" indent="-285750">
              <a:buFont typeface="Arial" panose="020B0604020202020204" pitchFamily="34" charset="0"/>
              <a:buChar char="•"/>
            </a:pPr>
            <a:r>
              <a:rPr lang="en-AU" sz="6400" dirty="0"/>
              <a:t>parking management</a:t>
            </a:r>
          </a:p>
          <a:p>
            <a:endParaRPr lang="en-AU" dirty="0"/>
          </a:p>
        </p:txBody>
      </p:sp>
      <p:sp>
        <p:nvSpPr>
          <p:cNvPr id="3" name="Speech Bubble: Rectangle with Corners Rounded 2">
            <a:extLst>
              <a:ext uri="{FF2B5EF4-FFF2-40B4-BE49-F238E27FC236}">
                <a16:creationId xmlns:a16="http://schemas.microsoft.com/office/drawing/2014/main" id="{B154E106-DDDA-F1E4-C0C7-7C682360A846}"/>
              </a:ext>
            </a:extLst>
          </p:cNvPr>
          <p:cNvSpPr/>
          <p:nvPr/>
        </p:nvSpPr>
        <p:spPr>
          <a:xfrm>
            <a:off x="9273074" y="238418"/>
            <a:ext cx="2080726" cy="106621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t>Councils update with other activities meaningful for their LGA</a:t>
            </a:r>
          </a:p>
        </p:txBody>
      </p:sp>
    </p:spTree>
    <p:extLst>
      <p:ext uri="{BB962C8B-B14F-4D97-AF65-F5344CB8AC3E}">
        <p14:creationId xmlns:p14="http://schemas.microsoft.com/office/powerpoint/2010/main" val="272244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t>How is Council funded</a:t>
            </a:r>
          </a:p>
        </p:txBody>
      </p:sp>
      <p:grpSp>
        <p:nvGrpSpPr>
          <p:cNvPr id="3" name="Group 2">
            <a:extLst>
              <a:ext uri="{FF2B5EF4-FFF2-40B4-BE49-F238E27FC236}">
                <a16:creationId xmlns:a16="http://schemas.microsoft.com/office/drawing/2014/main" id="{6F38AD46-8EB6-5495-DD3B-7C10468AC046}"/>
              </a:ext>
            </a:extLst>
          </p:cNvPr>
          <p:cNvGrpSpPr/>
          <p:nvPr/>
        </p:nvGrpSpPr>
        <p:grpSpPr>
          <a:xfrm>
            <a:off x="938197" y="1690688"/>
            <a:ext cx="8436472" cy="1034280"/>
            <a:chOff x="0" y="144579"/>
            <a:chExt cx="8436472" cy="1034280"/>
          </a:xfrm>
        </p:grpSpPr>
        <p:sp>
          <p:nvSpPr>
            <p:cNvPr id="4" name="Rectangle: Rounded Corners 3">
              <a:extLst>
                <a:ext uri="{FF2B5EF4-FFF2-40B4-BE49-F238E27FC236}">
                  <a16:creationId xmlns:a16="http://schemas.microsoft.com/office/drawing/2014/main" id="{AB35468A-FB05-96B6-80E8-6AE3EF186FF7}"/>
                </a:ext>
              </a:extLst>
            </p:cNvPr>
            <p:cNvSpPr/>
            <p:nvPr/>
          </p:nvSpPr>
          <p:spPr>
            <a:xfrm>
              <a:off x="0" y="144579"/>
              <a:ext cx="8436472" cy="103428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5" name="Rectangle: Rounded Corners 4">
              <a:extLst>
                <a:ext uri="{FF2B5EF4-FFF2-40B4-BE49-F238E27FC236}">
                  <a16:creationId xmlns:a16="http://schemas.microsoft.com/office/drawing/2014/main" id="{D3ADDD4E-8E07-FF47-65A3-C322AE391FD5}"/>
                </a:ext>
              </a:extLst>
            </p:cNvPr>
            <p:cNvSpPr txBox="1"/>
            <p:nvPr/>
          </p:nvSpPr>
          <p:spPr>
            <a:xfrm>
              <a:off x="50489" y="195068"/>
              <a:ext cx="8335494" cy="9333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AU" sz="2600" kern="1200" dirty="0"/>
                <a:t>There are six main ways that local governments raise money to provide infrastructure and services to communities:</a:t>
              </a:r>
            </a:p>
          </p:txBody>
        </p:sp>
      </p:grpSp>
      <p:graphicFrame>
        <p:nvGraphicFramePr>
          <p:cNvPr id="7" name="Diagram 6">
            <a:extLst>
              <a:ext uri="{FF2B5EF4-FFF2-40B4-BE49-F238E27FC236}">
                <a16:creationId xmlns:a16="http://schemas.microsoft.com/office/drawing/2014/main" id="{08F1C132-1576-AB77-8A64-C10CA5BA8A95}"/>
              </a:ext>
            </a:extLst>
          </p:cNvPr>
          <p:cNvGraphicFramePr/>
          <p:nvPr>
            <p:extLst>
              <p:ext uri="{D42A27DB-BD31-4B8C-83A1-F6EECF244321}">
                <p14:modId xmlns:p14="http://schemas.microsoft.com/office/powerpoint/2010/main" val="474870609"/>
              </p:ext>
            </p:extLst>
          </p:nvPr>
        </p:nvGraphicFramePr>
        <p:xfrm>
          <a:off x="938197" y="2674480"/>
          <a:ext cx="8920178" cy="3283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14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t>Executive and Administrative Arm</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lstStyle/>
          <a:p>
            <a:r>
              <a:rPr lang="en-AU" sz="2400" dirty="0"/>
              <a:t>As the executive arm, the Mayor and Councillors who are democratically elected, make local laws and determine policy and other matters at a strategic level. Mayor and councillors are responsible for setting the overall direction of the local government.</a:t>
            </a:r>
          </a:p>
          <a:p>
            <a:endParaRPr lang="en-AU" sz="2400" dirty="0"/>
          </a:p>
          <a:p>
            <a:r>
              <a:rPr lang="en-AU" sz="2400" dirty="0"/>
              <a:t>The administrative arm is headed by the Chief Executive Officer (CEO). The CEO implements the decisions of the executive arm and manages the day to day operations of the local government.</a:t>
            </a:r>
          </a:p>
          <a:p>
            <a:endParaRPr lang="en-AU" dirty="0"/>
          </a:p>
        </p:txBody>
      </p:sp>
    </p:spTree>
    <p:extLst>
      <p:ext uri="{BB962C8B-B14F-4D97-AF65-F5344CB8AC3E}">
        <p14:creationId xmlns:p14="http://schemas.microsoft.com/office/powerpoint/2010/main" val="1056674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t>Role of a Councillor</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lstStyle/>
          <a:p>
            <a:pPr marL="342900" indent="-342900">
              <a:buFont typeface="Arial" panose="020B0604020202020204" pitchFamily="34" charset="0"/>
              <a:buChar char="•"/>
            </a:pPr>
            <a:r>
              <a:rPr lang="en-AU" sz="2800" dirty="0"/>
              <a:t>The fundamental role of each councillor is to represents the interests of their local government area. Once elected, councillors are, individually and collectively, bound by:</a:t>
            </a:r>
          </a:p>
          <a:p>
            <a:pPr marL="342900" indent="-342900">
              <a:buFont typeface="Arial" panose="020B0604020202020204" pitchFamily="34" charset="0"/>
              <a:buChar char="•"/>
            </a:pPr>
            <a:r>
              <a:rPr lang="en-AU" sz="2800" dirty="0"/>
              <a:t>Councillors have statutory responsibilities</a:t>
            </a:r>
          </a:p>
          <a:p>
            <a:pPr marL="342900" indent="-342900"/>
            <a:r>
              <a:rPr lang="en-AU" dirty="0"/>
              <a:t>Councillors must comply with the LG principles when making decisions for their communities </a:t>
            </a:r>
          </a:p>
          <a:p>
            <a:pPr marL="342900" indent="-342900">
              <a:buFont typeface="Arial" panose="020B0604020202020204" pitchFamily="34" charset="0"/>
              <a:buChar char="•"/>
            </a:pPr>
            <a:endParaRPr lang="en-AU" sz="2800" dirty="0"/>
          </a:p>
          <a:p>
            <a:pPr marL="0" indent="0">
              <a:buNone/>
            </a:pPr>
            <a:endParaRPr lang="en-AU" sz="2800" dirty="0"/>
          </a:p>
          <a:p>
            <a:endParaRPr lang="en-AU" dirty="0"/>
          </a:p>
        </p:txBody>
      </p:sp>
    </p:spTree>
    <p:extLst>
      <p:ext uri="{BB962C8B-B14F-4D97-AF65-F5344CB8AC3E}">
        <p14:creationId xmlns:p14="http://schemas.microsoft.com/office/powerpoint/2010/main" val="225928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t>Interactions with Councillors and Employees</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US" dirty="0">
                <a:solidFill>
                  <a:srgbClr val="111111"/>
                </a:solidFill>
                <a:latin typeface="Roboto" panose="02000000000000000000" pitchFamily="2" charset="0"/>
              </a:rPr>
              <a:t>Aim to create a culture of positive and constructive relationships between councilors and employees</a:t>
            </a:r>
          </a:p>
          <a:p>
            <a:pPr marL="342900" indent="-342900">
              <a:buFont typeface="Arial" panose="020B0604020202020204" pitchFamily="34" charset="0"/>
              <a:buChar char="•"/>
            </a:pPr>
            <a:r>
              <a:rPr lang="en-US" dirty="0">
                <a:solidFill>
                  <a:srgbClr val="111111"/>
                </a:solidFill>
                <a:latin typeface="Roboto" panose="02000000000000000000" pitchFamily="2" charset="0"/>
              </a:rPr>
              <a:t>Acceptable Request Guidelines are developed to guide </a:t>
            </a:r>
            <a:r>
              <a:rPr lang="en-US" b="0" i="0" dirty="0">
                <a:solidFill>
                  <a:srgbClr val="111111"/>
                </a:solidFill>
                <a:effectLst/>
                <a:latin typeface="Roboto" panose="02000000000000000000" pitchFamily="2" charset="0"/>
              </a:rPr>
              <a:t>the way in which </a:t>
            </a:r>
          </a:p>
          <a:p>
            <a:pPr marL="800100" lvl="1" indent="-342900"/>
            <a:r>
              <a:rPr lang="en-US" b="0" i="0" dirty="0">
                <a:solidFill>
                  <a:srgbClr val="111111"/>
                </a:solidFill>
                <a:effectLst/>
                <a:latin typeface="Roboto" panose="02000000000000000000" pitchFamily="2" charset="0"/>
              </a:rPr>
              <a:t>a </a:t>
            </a:r>
            <a:r>
              <a:rPr lang="en-US" b="0" i="0" dirty="0" err="1">
                <a:solidFill>
                  <a:srgbClr val="111111"/>
                </a:solidFill>
                <a:effectLst/>
                <a:latin typeface="Roboto" panose="02000000000000000000" pitchFamily="2" charset="0"/>
              </a:rPr>
              <a:t>councillor</a:t>
            </a:r>
            <a:r>
              <a:rPr lang="en-US" b="0" i="0" dirty="0">
                <a:solidFill>
                  <a:srgbClr val="111111"/>
                </a:solidFill>
                <a:effectLst/>
                <a:latin typeface="Roboto" panose="02000000000000000000" pitchFamily="2" charset="0"/>
              </a:rPr>
              <a:t> may ask a local government employee for information or advice to help the </a:t>
            </a:r>
            <a:r>
              <a:rPr lang="en-US" b="0" i="0" dirty="0" err="1">
                <a:solidFill>
                  <a:srgbClr val="111111"/>
                </a:solidFill>
                <a:effectLst/>
                <a:latin typeface="Roboto" panose="02000000000000000000" pitchFamily="2" charset="0"/>
              </a:rPr>
              <a:t>councillor</a:t>
            </a:r>
            <a:r>
              <a:rPr lang="en-US" b="0" i="0" dirty="0">
                <a:solidFill>
                  <a:srgbClr val="111111"/>
                </a:solidFill>
                <a:effectLst/>
                <a:latin typeface="Roboto" panose="02000000000000000000" pitchFamily="2" charset="0"/>
              </a:rPr>
              <a:t> carry out their responsibilities</a:t>
            </a:r>
          </a:p>
          <a:p>
            <a:pPr marL="800100" lvl="1" indent="-342900"/>
            <a:r>
              <a:rPr lang="en-US" dirty="0">
                <a:solidFill>
                  <a:srgbClr val="111111"/>
                </a:solidFill>
                <a:latin typeface="Roboto" panose="02000000000000000000" pitchFamily="2" charset="0"/>
              </a:rPr>
              <a:t>An employee responds to a request for information or advice.</a:t>
            </a:r>
            <a:endParaRPr lang="en-US" b="0" i="0" dirty="0">
              <a:solidFill>
                <a:srgbClr val="111111"/>
              </a:solidFill>
              <a:effectLst/>
              <a:latin typeface="Roboto" panose="02000000000000000000" pitchFamily="2" charset="0"/>
            </a:endParaRPr>
          </a:p>
          <a:p>
            <a:pPr marL="342900" indent="-342900">
              <a:buFont typeface="Arial" panose="020B0604020202020204" pitchFamily="34" charset="0"/>
              <a:buChar char="•"/>
            </a:pPr>
            <a:r>
              <a:rPr lang="en-AU" sz="2800" dirty="0"/>
              <a:t>Aimed to ensure a consistent approach and also ensuring the integrity of all parties</a:t>
            </a:r>
          </a:p>
          <a:p>
            <a:pPr marL="342900" indent="-342900">
              <a:buFont typeface="Arial" panose="020B0604020202020204" pitchFamily="34" charset="0"/>
              <a:buChar char="•"/>
            </a:pPr>
            <a:r>
              <a:rPr lang="en-AU" dirty="0">
                <a:solidFill>
                  <a:schemeClr val="accent2"/>
                </a:solidFill>
              </a:rPr>
              <a:t>&lt;councils may wish to soften words and/or expand on how they manage in their council, i.e. who can respond, process&gt;</a:t>
            </a:r>
            <a:endParaRPr lang="en-AU" sz="2800" dirty="0">
              <a:solidFill>
                <a:schemeClr val="accent2"/>
              </a:solidFill>
            </a:endParaRP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sz="2800" dirty="0"/>
          </a:p>
          <a:p>
            <a:pPr marL="0" indent="0">
              <a:buNone/>
            </a:pPr>
            <a:endParaRPr lang="en-AU" sz="2800" dirty="0"/>
          </a:p>
          <a:p>
            <a:endParaRPr lang="en-AU" dirty="0"/>
          </a:p>
        </p:txBody>
      </p:sp>
    </p:spTree>
    <p:extLst>
      <p:ext uri="{BB962C8B-B14F-4D97-AF65-F5344CB8AC3E}">
        <p14:creationId xmlns:p14="http://schemas.microsoft.com/office/powerpoint/2010/main" val="2709293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5F630613F24B46A75DFC25AE34D43F" ma:contentTypeVersion="16" ma:contentTypeDescription="Create a new document." ma:contentTypeScope="" ma:versionID="63e6c1024d5e3957ac50b742847d8410">
  <xsd:schema xmlns:xsd="http://www.w3.org/2001/XMLSchema" xmlns:xs="http://www.w3.org/2001/XMLSchema" xmlns:p="http://schemas.microsoft.com/office/2006/metadata/properties" xmlns:ns2="56138cc0-c60c-4f59-9a02-b47a85bb93d7" xmlns:ns3="1ebafbfc-544b-4f2e-8dff-91b17aec97e9" targetNamespace="http://schemas.microsoft.com/office/2006/metadata/properties" ma:root="true" ma:fieldsID="b16e5e79dedf66740cf2c771567b99e9" ns2:_="" ns3:_="">
    <xsd:import namespace="56138cc0-c60c-4f59-9a02-b47a85bb93d7"/>
    <xsd:import namespace="1ebafbfc-544b-4f2e-8dff-91b17aec97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138cc0-c60c-4f59-9a02-b47a85bb93d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dc5d96-fce7-4a2a-9098-62e44a1963b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ebafbfc-544b-4f2e-8dff-91b17aec97e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615fb00-2c78-4f23-bb68-6373cc274572}" ma:internalName="TaxCatchAll" ma:showField="CatchAllData" ma:web="1ebafbfc-544b-4f2e-8dff-91b17aec97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ebafbfc-544b-4f2e-8dff-91b17aec97e9">
      <UserInfo>
        <DisplayName>Lillie Dommett</DisplayName>
        <AccountId>13</AccountId>
        <AccountType/>
      </UserInfo>
    </SharedWithUsers>
    <TaxCatchAll xmlns="1ebafbfc-544b-4f2e-8dff-91b17aec97e9" xsi:nil="true"/>
    <lcf76f155ced4ddcb4097134ff3c332f xmlns="56138cc0-c60c-4f59-9a02-b47a85bb93d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3553E6-FD61-48D7-A947-FA933B217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138cc0-c60c-4f59-9a02-b47a85bb93d7"/>
    <ds:schemaRef ds:uri="1ebafbfc-544b-4f2e-8dff-91b17aec97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CFD37B-866F-40E9-AABE-5703337148C0}">
  <ds:schemaRefs>
    <ds:schemaRef ds:uri="http://schemas.microsoft.com/office/2006/metadata/properties"/>
    <ds:schemaRef ds:uri="http://schemas.microsoft.com/office/infopath/2007/PartnerControls"/>
    <ds:schemaRef ds:uri="1ebafbfc-544b-4f2e-8dff-91b17aec97e9"/>
    <ds:schemaRef ds:uri="56138cc0-c60c-4f59-9a02-b47a85bb93d7"/>
  </ds:schemaRefs>
</ds:datastoreItem>
</file>

<file path=customXml/itemProps3.xml><?xml version="1.0" encoding="utf-8"?>
<ds:datastoreItem xmlns:ds="http://schemas.openxmlformats.org/officeDocument/2006/customXml" ds:itemID="{89A49744-75E6-42A0-A23A-70F6527BF1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TM03457475[[fn=Frame]]</Template>
  <TotalTime>441</TotalTime>
  <Words>1475</Words>
  <Application>Microsoft Office PowerPoint</Application>
  <PresentationFormat>Widescreen</PresentationFormat>
  <Paragraphs>163</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Roboto</vt:lpstr>
      <vt:lpstr>Verdana</vt:lpstr>
      <vt:lpstr>Office Theme</vt:lpstr>
      <vt:lpstr>CORPORATE GOVERNANCE INDUCTION</vt:lpstr>
      <vt:lpstr>Content to consider</vt:lpstr>
      <vt:lpstr>What is / Role of local government</vt:lpstr>
      <vt:lpstr>PowerPoint Presentation</vt:lpstr>
      <vt:lpstr>Role of Local Government</vt:lpstr>
      <vt:lpstr>How is Council funded</vt:lpstr>
      <vt:lpstr>Executive and Administrative Arm</vt:lpstr>
      <vt:lpstr>Role of a Councillor</vt:lpstr>
      <vt:lpstr>Interactions with Councillors and Employees</vt:lpstr>
      <vt:lpstr>What is Governance Multi faceted function</vt:lpstr>
      <vt:lpstr>What is Governance Benefits of good governance practices, policies and procedures</vt:lpstr>
      <vt:lpstr>Decision Making</vt:lpstr>
      <vt:lpstr>Decision Making</vt:lpstr>
      <vt:lpstr>Operational Decision Making: Policies &amp; Delegations</vt:lpstr>
      <vt:lpstr>Operational Decision Making: Policies &amp; Delegations</vt:lpstr>
      <vt:lpstr>Other Information you may wish to include</vt:lpstr>
      <vt:lpstr>Information privacy, confidentiality and conflicts of interest – your obligations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&lt;TITLE&gt;</dc:title>
  <dc:creator>Liza Perrett</dc:creator>
  <cp:lastModifiedBy>Liza Perrett</cp:lastModifiedBy>
  <cp:revision>40</cp:revision>
  <dcterms:created xsi:type="dcterms:W3CDTF">2022-10-20T03:56:36Z</dcterms:created>
  <dcterms:modified xsi:type="dcterms:W3CDTF">2023-07-03T22:38:19Z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0x010100B55F630613F24B46A75DFC25AE34D43F</vt:lpwstr>
  </property>
</Properties>
</file>