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60" r:id="rId7"/>
    <p:sldId id="261" r:id="rId8"/>
    <p:sldId id="262" r:id="rId9"/>
    <p:sldId id="266" r:id="rId10"/>
    <p:sldId id="268" r:id="rId11"/>
    <p:sldId id="267" r:id="rId12"/>
    <p:sldId id="264"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75793" autoAdjust="0"/>
  </p:normalViewPr>
  <p:slideViewPr>
    <p:cSldViewPr snapToGrid="0">
      <p:cViewPr varScale="1">
        <p:scale>
          <a:sx n="50" d="100"/>
          <a:sy n="50" d="100"/>
        </p:scale>
        <p:origin x="11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138C5-E1C3-4410-9111-868EB039EAB0}" type="datetimeFigureOut">
              <a:rPr lang="en-AU" smtClean="0"/>
              <a:t>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11EBF-5D84-4562-948C-A53EF3A24A7A}" type="slidenum">
              <a:rPr lang="en-AU" smtClean="0"/>
              <a:t>‹#›</a:t>
            </a:fld>
            <a:endParaRPr lang="en-AU"/>
          </a:p>
        </p:txBody>
      </p:sp>
    </p:spTree>
    <p:extLst>
      <p:ext uri="{BB962C8B-B14F-4D97-AF65-F5344CB8AC3E}">
        <p14:creationId xmlns:p14="http://schemas.microsoft.com/office/powerpoint/2010/main" val="2184271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egislation.qld.gov.au/view/html/inforce/current/act-2008-038#sec.6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Policy,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a:solidFill>
                <a:schemeClr val="tx1"/>
              </a:solidFill>
              <a:latin typeface="+mn-lt"/>
              <a:ea typeface="+mn-ea"/>
              <a:cs typeface="+mn-c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PSA - 2008</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186Conflicts of interest</a:t>
            </a:r>
            <a:endParaRPr kumimoji="0" lang="en-US" altLang="en-US" sz="500" b="0" i="0" u="none" strike="noStrike" cap="none" normalizeH="0" baseline="0" dirty="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(1)If a public service employee, other than a chief executive, has an interest that conflicts or may conflict with the discharge of the employee’s duties, the employee—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(a)must disclose the nature of the interest and conflict to the employee’s chief executive as soon as practicable after the relevant facts come to the employee’s knowledge; and</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(b)must not take action or further action relating to a matter that is, or may be, affected by the conflict unless </a:t>
            </a:r>
            <a:r>
              <a:rPr kumimoji="0" lang="en-US" altLang="en-US" sz="1200" b="0" i="0" u="none" strike="noStrike" cap="none" normalizeH="0" baseline="0" dirty="0" err="1">
                <a:ln>
                  <a:noFill/>
                </a:ln>
                <a:solidFill>
                  <a:schemeClr val="tx1"/>
                </a:solidFill>
                <a:effectLst/>
                <a:latin typeface="Arial" panose="020B0604020202020204" pitchFamily="34" charset="0"/>
              </a:rPr>
              <a:t>authorised</a:t>
            </a:r>
            <a:r>
              <a:rPr kumimoji="0" lang="en-US" altLang="en-US" sz="1200" b="0" i="0" u="none" strike="noStrike" cap="none" normalizeH="0" baseline="0" dirty="0">
                <a:ln>
                  <a:noFill/>
                </a:ln>
                <a:solidFill>
                  <a:schemeClr val="tx1"/>
                </a:solidFill>
                <a:effectLst/>
                <a:latin typeface="Arial" panose="020B0604020202020204" pitchFamily="34" charset="0"/>
              </a:rPr>
              <a:t> by the chief executive.</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(2)The chief executive of a department may direct a public service employee employed in the department to resolve a conflict or possible conflict between an interest of the employee and the employee’s duties.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(3)For the interpretation of a reference to an interest or a conflict of interest, see </a:t>
            </a:r>
            <a:r>
              <a:rPr kumimoji="0" lang="en-US" altLang="en-US" sz="1200" b="0" i="0" u="none" strike="noStrike" cap="none" normalizeH="0" baseline="0" dirty="0">
                <a:ln>
                  <a:noFill/>
                </a:ln>
                <a:solidFill>
                  <a:srgbClr val="0066CC"/>
                </a:solidFill>
                <a:effectLst/>
                <a:latin typeface="Arial" panose="020B0604020202020204" pitchFamily="34" charset="0"/>
                <a:hlinkClick r:id="rId3"/>
              </a:rPr>
              <a:t>section 65</a:t>
            </a:r>
            <a:r>
              <a:rPr kumimoji="0" lang="en-US" altLang="en-US" sz="1200" b="0" i="0" u="none" strike="noStrike" cap="none" normalizeH="0" baseline="0" dirty="0">
                <a:ln>
                  <a:noFill/>
                </a:ln>
                <a:solidFill>
                  <a:schemeClr val="tx1"/>
                </a:solidFill>
                <a:effectLst/>
                <a:latin typeface="Arial" panose="020B0604020202020204" pitchFamily="34" charset="0"/>
              </a:rPr>
              <a:t>(4). </a:t>
            </a:r>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1</a:t>
            </a:fld>
            <a:endParaRPr lang="en-AU"/>
          </a:p>
        </p:txBody>
      </p:sp>
    </p:spTree>
    <p:extLst>
      <p:ext uri="{BB962C8B-B14F-4D97-AF65-F5344CB8AC3E}">
        <p14:creationId xmlns:p14="http://schemas.microsoft.com/office/powerpoint/2010/main" val="225593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Having a conflict of interest is not necessarily a problem. It is how (and how transparently) that conflict is managed that is important.</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If you identify that you have a conflict of interest then you should declare that conflict to your manager.</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Together, you and your manager should identify any risks that arise from that conflict and put in place management strategies to mitigate those risks.</a:t>
            </a:r>
            <a:endParaRPr lang="en-AU" dirty="0"/>
          </a:p>
          <a:p>
            <a:endParaRPr lang="en-AU" dirty="0"/>
          </a:p>
          <a:p>
            <a:r>
              <a:rPr lang="en-AU" dirty="0"/>
              <a:t>Local Examples specific to audience, including what it isn’t..</a:t>
            </a:r>
          </a:p>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2</a:t>
            </a:fld>
            <a:endParaRPr lang="en-AU"/>
          </a:p>
        </p:txBody>
      </p:sp>
    </p:spTree>
    <p:extLst>
      <p:ext uri="{BB962C8B-B14F-4D97-AF65-F5344CB8AC3E}">
        <p14:creationId xmlns:p14="http://schemas.microsoft.com/office/powerpoint/2010/main" val="309525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A conflict of interest may be potential, perceived or actual and the risk of having a conflict will increase where an employee’s role includes the authority to make decisions.</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 An </a:t>
            </a:r>
            <a:r>
              <a:rPr lang="en-AU" sz="1200" b="1" i="0" u="none" strike="noStrike" kern="1200" baseline="0" dirty="0">
                <a:solidFill>
                  <a:schemeClr val="tx1"/>
                </a:solidFill>
                <a:latin typeface="+mn-lt"/>
                <a:ea typeface="+mn-ea"/>
                <a:cs typeface="+mn-cs"/>
              </a:rPr>
              <a:t>actual </a:t>
            </a:r>
            <a:r>
              <a:rPr lang="en-AU" sz="1200" b="0" i="0" u="none" strike="noStrike" kern="1200" baseline="0" dirty="0">
                <a:solidFill>
                  <a:schemeClr val="tx1"/>
                </a:solidFill>
                <a:latin typeface="+mn-lt"/>
                <a:ea typeface="+mn-ea"/>
                <a:cs typeface="+mn-cs"/>
              </a:rPr>
              <a:t>conflict of interest exists where your actions as government employee could be influenced by your private interests or those of a close relative/related party.</a:t>
            </a:r>
          </a:p>
          <a:p>
            <a:r>
              <a:rPr lang="en-AU" sz="1200" b="0" i="0" u="none" strike="noStrike" kern="1200" baseline="0" dirty="0">
                <a:solidFill>
                  <a:schemeClr val="tx1"/>
                </a:solidFill>
                <a:latin typeface="+mn-lt"/>
                <a:ea typeface="+mn-ea"/>
                <a:cs typeface="+mn-cs"/>
              </a:rPr>
              <a:t>• A </a:t>
            </a:r>
            <a:r>
              <a:rPr lang="en-AU" sz="1200" b="1" i="0" u="none" strike="noStrike" kern="1200" baseline="0" dirty="0">
                <a:solidFill>
                  <a:schemeClr val="tx1"/>
                </a:solidFill>
                <a:latin typeface="+mn-lt"/>
                <a:ea typeface="+mn-ea"/>
                <a:cs typeface="+mn-cs"/>
              </a:rPr>
              <a:t>perceived </a:t>
            </a:r>
            <a:r>
              <a:rPr lang="en-AU" sz="1200" b="0" i="0" u="none" strike="noStrike" kern="1200" baseline="0" dirty="0">
                <a:solidFill>
                  <a:schemeClr val="tx1"/>
                </a:solidFill>
                <a:latin typeface="+mn-lt"/>
                <a:ea typeface="+mn-ea"/>
                <a:cs typeface="+mn-cs"/>
              </a:rPr>
              <a:t>conflict arises where it appears that decisions you make in the course of your employment may be influenced by our private interests or those of a close relative/related party, whether or not this is in fact the case.</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Less acknowledged</a:t>
            </a:r>
          </a:p>
          <a:p>
            <a:r>
              <a:rPr lang="en-AU" sz="1200" b="0" i="0" u="none" strike="noStrike" kern="1200" baseline="0" dirty="0">
                <a:solidFill>
                  <a:schemeClr val="tx1"/>
                </a:solidFill>
                <a:latin typeface="+mn-lt"/>
                <a:ea typeface="+mn-ea"/>
                <a:cs typeface="+mn-cs"/>
              </a:rPr>
              <a:t>• If you are employed in a role where your future decision making may be influenced by your private interests or those of a close relative/related party, you have a </a:t>
            </a:r>
            <a:r>
              <a:rPr lang="en-AU" sz="1200" b="1" i="0" u="none" strike="noStrike" kern="1200" baseline="0" dirty="0">
                <a:solidFill>
                  <a:schemeClr val="tx1"/>
                </a:solidFill>
                <a:latin typeface="+mn-lt"/>
                <a:ea typeface="+mn-ea"/>
                <a:cs typeface="+mn-cs"/>
              </a:rPr>
              <a:t>potential </a:t>
            </a:r>
            <a:r>
              <a:rPr lang="en-AU" sz="1200" b="0" i="0" u="none" strike="noStrike" kern="1200" baseline="0" dirty="0">
                <a:solidFill>
                  <a:schemeClr val="tx1"/>
                </a:solidFill>
                <a:latin typeface="+mn-lt"/>
                <a:ea typeface="+mn-ea"/>
                <a:cs typeface="+mn-cs"/>
              </a:rPr>
              <a:t>conflict of interest.</a:t>
            </a:r>
          </a:p>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4</a:t>
            </a:fld>
            <a:endParaRPr lang="en-AU"/>
          </a:p>
        </p:txBody>
      </p:sp>
    </p:spTree>
    <p:extLst>
      <p:ext uri="{BB962C8B-B14F-4D97-AF65-F5344CB8AC3E}">
        <p14:creationId xmlns:p14="http://schemas.microsoft.com/office/powerpoint/2010/main" val="173900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A conflict can come about in many ways and in various aspects of areas related to professional duties and obligations.</a:t>
            </a:r>
          </a:p>
          <a:p>
            <a:r>
              <a:rPr lang="en-AU" sz="1200" b="0" i="0" u="none" strike="noStrike" kern="1200" baseline="0" dirty="0">
                <a:solidFill>
                  <a:schemeClr val="tx1"/>
                </a:solidFill>
                <a:latin typeface="+mn-lt"/>
                <a:ea typeface="+mn-ea"/>
                <a:cs typeface="+mn-cs"/>
              </a:rPr>
              <a:t>The types of conflicts that most commonly occur involve:</a:t>
            </a:r>
          </a:p>
          <a:p>
            <a:r>
              <a:rPr lang="en-AU" sz="1200" b="0" i="0" u="none" strike="noStrike" kern="1200" baseline="0" dirty="0">
                <a:solidFill>
                  <a:schemeClr val="tx1"/>
                </a:solidFill>
                <a:latin typeface="+mn-lt"/>
                <a:ea typeface="+mn-ea"/>
                <a:cs typeface="+mn-cs"/>
              </a:rPr>
              <a:t>• Family and close associates</a:t>
            </a:r>
          </a:p>
          <a:p>
            <a:r>
              <a:rPr lang="en-AU" sz="1200" b="0" i="0" u="none" strike="noStrike" kern="1200" baseline="0" dirty="0">
                <a:solidFill>
                  <a:schemeClr val="tx1"/>
                </a:solidFill>
                <a:latin typeface="+mn-lt"/>
                <a:ea typeface="+mn-ea"/>
                <a:cs typeface="+mn-cs"/>
              </a:rPr>
              <a:t>• Secondary employment</a:t>
            </a:r>
          </a:p>
          <a:p>
            <a:r>
              <a:rPr lang="en-AU" sz="1200" b="0" i="0" u="none" strike="noStrike" kern="1200" baseline="0" dirty="0">
                <a:solidFill>
                  <a:schemeClr val="tx1"/>
                </a:solidFill>
                <a:latin typeface="+mn-lt"/>
                <a:ea typeface="+mn-ea"/>
                <a:cs typeface="+mn-cs"/>
              </a:rPr>
              <a:t>• Previous employment</a:t>
            </a:r>
          </a:p>
          <a:p>
            <a:r>
              <a:rPr lang="en-AU" sz="1200" b="0" i="0" u="none" strike="noStrike" kern="1200" baseline="0" dirty="0">
                <a:solidFill>
                  <a:schemeClr val="tx1"/>
                </a:solidFill>
                <a:latin typeface="+mn-lt"/>
                <a:ea typeface="+mn-ea"/>
                <a:cs typeface="+mn-cs"/>
              </a:rPr>
              <a:t>• Asset ownership (e.g. property, investments)</a:t>
            </a:r>
          </a:p>
          <a:p>
            <a:r>
              <a:rPr lang="en-AU" sz="1200" b="0" i="0" u="none" strike="noStrike" kern="1200" baseline="0" dirty="0">
                <a:solidFill>
                  <a:schemeClr val="tx1"/>
                </a:solidFill>
                <a:latin typeface="+mn-lt"/>
                <a:ea typeface="+mn-ea"/>
                <a:cs typeface="+mn-cs"/>
              </a:rPr>
              <a:t>• Memberships (e.g. political, professional, sporting, social or cultural organisations) – </a:t>
            </a:r>
            <a:r>
              <a:rPr lang="en-AU" sz="1200" b="0" i="0" u="none" strike="noStrike" kern="1200" baseline="0" dirty="0">
                <a:solidFill>
                  <a:schemeClr val="tx1"/>
                </a:solidFill>
                <a:highlight>
                  <a:srgbClr val="FFFF00"/>
                </a:highlight>
                <a:latin typeface="+mn-lt"/>
                <a:ea typeface="+mn-ea"/>
                <a:cs typeface="+mn-cs"/>
              </a:rPr>
              <a:t>only if you are on the executive could it be perceived as actual – must be declared.   </a:t>
            </a:r>
          </a:p>
          <a:p>
            <a:pPr lvl="1"/>
            <a:r>
              <a:rPr lang="en-AU" sz="1200" b="0" i="0" u="none" strike="noStrike" kern="1200" baseline="0" dirty="0">
                <a:solidFill>
                  <a:schemeClr val="tx1"/>
                </a:solidFill>
                <a:highlight>
                  <a:srgbClr val="FFFF00"/>
                </a:highlight>
                <a:latin typeface="+mn-lt"/>
                <a:ea typeface="+mn-ea"/>
                <a:cs typeface="+mn-cs"/>
              </a:rPr>
              <a:t>Ascertain level of involvement: if just a member/player/participate in the organisation there would be little to no conflict.  On committee or have an active role – consider the potential conflict.</a:t>
            </a:r>
          </a:p>
          <a:p>
            <a:endParaRPr lang="en-AU" sz="1200" b="0" i="0" u="none" strike="noStrike" kern="1200" baseline="0" dirty="0">
              <a:solidFill>
                <a:schemeClr val="tx1"/>
              </a:solidFill>
              <a:latin typeface="+mn-lt"/>
              <a:ea typeface="+mn-ea"/>
              <a:cs typeface="+mn-cs"/>
            </a:endParaRP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It is inevitable that you will eventually be exposed to a conflict of interest, whether this be a personal conflict, awareness of a conflict on the part of another, or actively raising a conflict issue with management.</a:t>
            </a:r>
          </a:p>
          <a:p>
            <a:r>
              <a:rPr lang="en-AU" sz="1200" b="0" i="0" u="none" strike="noStrike" kern="1200" baseline="0" dirty="0">
                <a:solidFill>
                  <a:schemeClr val="tx1"/>
                </a:solidFill>
                <a:latin typeface="+mn-lt"/>
                <a:ea typeface="+mn-ea"/>
                <a:cs typeface="+mn-cs"/>
              </a:rPr>
              <a:t>You should ensure that you can answer these questions confidently:</a:t>
            </a:r>
          </a:p>
          <a:p>
            <a:r>
              <a:rPr lang="en-AU" sz="1200" b="0" i="0" u="none" strike="noStrike" kern="1200" baseline="0" dirty="0">
                <a:solidFill>
                  <a:schemeClr val="tx1"/>
                </a:solidFill>
                <a:latin typeface="+mn-lt"/>
                <a:ea typeface="+mn-ea"/>
                <a:cs typeface="+mn-cs"/>
              </a:rPr>
              <a:t>• What is the difference between actual, perceived and potential conflicts of interest?</a:t>
            </a:r>
          </a:p>
          <a:p>
            <a:r>
              <a:rPr lang="en-AU" sz="1200" b="0" i="0" u="none" strike="noStrike" kern="1200" baseline="0" dirty="0">
                <a:solidFill>
                  <a:schemeClr val="tx1"/>
                </a:solidFill>
                <a:latin typeface="+mn-lt"/>
                <a:ea typeface="+mn-ea"/>
                <a:cs typeface="+mn-cs"/>
              </a:rPr>
              <a:t>• What is the best way to avoid a conflict of interest?  (Declare it)</a:t>
            </a:r>
          </a:p>
          <a:p>
            <a:r>
              <a:rPr lang="en-AU" sz="1200" b="0" i="0" u="none" strike="noStrike" kern="1200" baseline="0" dirty="0">
                <a:solidFill>
                  <a:schemeClr val="tx1"/>
                </a:solidFill>
                <a:latin typeface="+mn-lt"/>
                <a:ea typeface="+mn-ea"/>
                <a:cs typeface="+mn-cs"/>
              </a:rPr>
              <a:t>• What do I do if I see what I believe to be a conflict of interest scenario involving a colleague or more senior officer (report it, speak to them)</a:t>
            </a:r>
            <a:endParaRPr lang="en-AU" dirty="0"/>
          </a:p>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5</a:t>
            </a:fld>
            <a:endParaRPr lang="en-AU"/>
          </a:p>
        </p:txBody>
      </p:sp>
    </p:spTree>
    <p:extLst>
      <p:ext uri="{BB962C8B-B14F-4D97-AF65-F5344CB8AC3E}">
        <p14:creationId xmlns:p14="http://schemas.microsoft.com/office/powerpoint/2010/main" val="13821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Neither of these conflicts are, of themselves, a problem. They do however need to be declared and appropriately managed.</a:t>
            </a:r>
            <a:endParaRPr lang="en-AU" dirty="0"/>
          </a:p>
          <a:p>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Procurement</a:t>
            </a:r>
          </a:p>
          <a:p>
            <a:r>
              <a:rPr lang="en-AU" sz="1200" b="0" i="0" u="none" strike="noStrike" kern="1200" baseline="0" dirty="0">
                <a:solidFill>
                  <a:schemeClr val="tx1"/>
                </a:solidFill>
                <a:latin typeface="+mn-lt"/>
                <a:ea typeface="+mn-ea"/>
                <a:cs typeface="+mn-cs"/>
              </a:rPr>
              <a:t>Bob works in procurement where his job involves completing a range of administration tasks, including collating tender bids for consideration. Bob’s brother owns a</a:t>
            </a:r>
          </a:p>
          <a:p>
            <a:r>
              <a:rPr lang="en-AU" sz="1200" b="0" i="0" u="none" strike="noStrike" kern="1200" baseline="0" dirty="0">
                <a:solidFill>
                  <a:schemeClr val="tx1"/>
                </a:solidFill>
                <a:latin typeface="+mn-lt"/>
                <a:ea typeface="+mn-ea"/>
                <a:cs typeface="+mn-cs"/>
              </a:rPr>
              <a:t>construction company that is interested in responding to a tender invitation to build a new car park. Bob’s position will give him access to confidential tender information that would be</a:t>
            </a:r>
          </a:p>
          <a:p>
            <a:r>
              <a:rPr lang="en-AU" sz="1200" b="0" i="0" u="none" strike="noStrike" kern="1200" baseline="0" dirty="0">
                <a:solidFill>
                  <a:schemeClr val="tx1"/>
                </a:solidFill>
                <a:latin typeface="+mn-lt"/>
                <a:ea typeface="+mn-ea"/>
                <a:cs typeface="+mn-cs"/>
              </a:rPr>
              <a:t>valuable to his brother. </a:t>
            </a:r>
            <a:r>
              <a:rPr lang="en-AU" sz="1200" b="1" i="1" u="none" strike="noStrike" kern="1200" baseline="0" dirty="0">
                <a:solidFill>
                  <a:schemeClr val="tx1"/>
                </a:solidFill>
                <a:latin typeface="+mn-lt"/>
                <a:ea typeface="+mn-ea"/>
                <a:cs typeface="+mn-cs"/>
              </a:rPr>
              <a:t>Even though Bob is not a decision maker, in this situation he has a potential conflict of interest – </a:t>
            </a:r>
            <a:r>
              <a:rPr lang="en-AU" sz="1200" b="1" i="0" u="none" strike="noStrike" kern="1200" baseline="0" dirty="0">
                <a:solidFill>
                  <a:schemeClr val="tx1"/>
                </a:solidFill>
                <a:latin typeface="+mn-lt"/>
                <a:ea typeface="+mn-ea"/>
                <a:cs typeface="+mn-cs"/>
              </a:rPr>
              <a:t>ONLY if he influences</a:t>
            </a:r>
          </a:p>
          <a:p>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Recruitment</a:t>
            </a:r>
          </a:p>
          <a:p>
            <a:r>
              <a:rPr lang="en-AU" sz="1200" b="0" i="0" u="none" strike="noStrike" kern="1200" baseline="0" dirty="0">
                <a:solidFill>
                  <a:schemeClr val="tx1"/>
                </a:solidFill>
                <a:latin typeface="+mn-lt"/>
                <a:ea typeface="+mn-ea"/>
                <a:cs typeface="+mn-cs"/>
              </a:rPr>
              <a:t>Ryan is the Director of a department at Council, and they have advertised a vacancy for an admin assistant. Ryan is not on the selection panel, however, he is the delegate who will sign off on the recommended</a:t>
            </a:r>
          </a:p>
          <a:p>
            <a:r>
              <a:rPr lang="en-AU" sz="1200" b="0" i="0" u="none" strike="noStrike" kern="1200" baseline="0" dirty="0">
                <a:solidFill>
                  <a:schemeClr val="tx1"/>
                </a:solidFill>
                <a:latin typeface="+mn-lt"/>
                <a:ea typeface="+mn-ea"/>
                <a:cs typeface="+mn-cs"/>
              </a:rPr>
              <a:t>appointment. Alice is a receptionist who is interested in making the transition from private to public and is thinking of applying for the job. She is also Ryan’s niece. </a:t>
            </a:r>
            <a:r>
              <a:rPr lang="en-AU" sz="1200" b="1" i="1" u="none" strike="noStrike" kern="1200" baseline="0" dirty="0">
                <a:solidFill>
                  <a:schemeClr val="tx1"/>
                </a:solidFill>
                <a:latin typeface="+mn-lt"/>
                <a:ea typeface="+mn-ea"/>
                <a:cs typeface="+mn-cs"/>
              </a:rPr>
              <a:t>If a family member applies for a job and Ryan is involved in the process as the delegate, he may have a conflict of interest in relation to the recruitment process </a:t>
            </a:r>
            <a:r>
              <a:rPr lang="en-AU" sz="1200" b="1" i="0" u="none" strike="noStrike" kern="1200" baseline="0" dirty="0">
                <a:solidFill>
                  <a:schemeClr val="tx1"/>
                </a:solidFill>
                <a:latin typeface="+mn-lt"/>
                <a:ea typeface="+mn-ea"/>
                <a:cs typeface="+mn-cs"/>
              </a:rPr>
              <a:t>– REMOVE HIMSELF OUT OF PROCESS</a:t>
            </a:r>
          </a:p>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6</a:t>
            </a:fld>
            <a:endParaRPr lang="en-AU"/>
          </a:p>
        </p:txBody>
      </p:sp>
    </p:spTree>
    <p:extLst>
      <p:ext uri="{BB962C8B-B14F-4D97-AF65-F5344CB8AC3E}">
        <p14:creationId xmlns:p14="http://schemas.microsoft.com/office/powerpoint/2010/main" val="116799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Step 1 - All conflict of interest disclosures must be submitted formally on the appropriate form. Appropriate information must be provided to enable the person assessing the disclosure to make an informed decision about management options.</a:t>
            </a:r>
          </a:p>
          <a:p>
            <a:r>
              <a:rPr lang="en-AU" sz="1200" b="0" i="0" u="none" strike="noStrike" kern="1200" baseline="0" dirty="0">
                <a:solidFill>
                  <a:schemeClr val="tx1"/>
                </a:solidFill>
                <a:latin typeface="+mn-lt"/>
                <a:ea typeface="+mn-ea"/>
                <a:cs typeface="+mn-cs"/>
              </a:rPr>
              <a:t>Step 2 - All employees must meet with their manager to discuss the disclosed conflict and develop a proposed action to resolve or manage the conflict.</a:t>
            </a:r>
          </a:p>
          <a:p>
            <a:r>
              <a:rPr lang="en-AU" sz="1200" b="0" i="0" u="none" strike="noStrike" kern="1200" baseline="0" dirty="0">
                <a:solidFill>
                  <a:schemeClr val="tx1"/>
                </a:solidFill>
                <a:latin typeface="+mn-lt"/>
                <a:ea typeface="+mn-ea"/>
                <a:cs typeface="+mn-cs"/>
              </a:rPr>
              <a:t>Step 3 - All disclosed conflicts must be appropriately recorded in the register (maintained by Governance) to record the conflict and the management action taken.</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There may be occasions where formal written disclosures are not practicable. This may be the situation when a subject is raised for which you have not been previously notified which may constitute a conflict for the individual. In the instance the conflict should be verbally disclosed and the disclosure documented.</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The individual should then remove themselves from any further discussion or decision-making that occurs. </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Formal notification should be lodged promptly after to allow the disclosure to be formally recorded. Assessment and management of the disclosure will then be undertaken to finalise the process.</a:t>
            </a:r>
            <a:endParaRPr lang="en-AU" dirty="0"/>
          </a:p>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7</a:t>
            </a:fld>
            <a:endParaRPr lang="en-AU"/>
          </a:p>
        </p:txBody>
      </p:sp>
    </p:spTree>
    <p:extLst>
      <p:ext uri="{BB962C8B-B14F-4D97-AF65-F5344CB8AC3E}">
        <p14:creationId xmlns:p14="http://schemas.microsoft.com/office/powerpoint/2010/main" val="208594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 Register (record the interest on a form).</a:t>
            </a:r>
          </a:p>
          <a:p>
            <a:r>
              <a:rPr lang="en-AU" sz="1200" b="0" i="0" u="none" strike="noStrike" kern="1200" baseline="0" dirty="0">
                <a:solidFill>
                  <a:schemeClr val="tx1"/>
                </a:solidFill>
                <a:latin typeface="+mn-lt"/>
                <a:ea typeface="+mn-ea"/>
                <a:cs typeface="+mn-cs"/>
              </a:rPr>
              <a:t> Restrict (the duties of the employee with the conflict of interest/personal interest).</a:t>
            </a:r>
          </a:p>
          <a:p>
            <a:r>
              <a:rPr lang="en-AU" sz="1200" b="0" i="0" u="none" strike="noStrike" kern="1200" baseline="0" dirty="0">
                <a:solidFill>
                  <a:schemeClr val="tx1"/>
                </a:solidFill>
                <a:latin typeface="+mn-lt"/>
                <a:ea typeface="+mn-ea"/>
                <a:cs typeface="+mn-cs"/>
              </a:rPr>
              <a:t> Recruit (another employee to undertake some of the duties).</a:t>
            </a:r>
          </a:p>
          <a:p>
            <a:r>
              <a:rPr lang="en-AU" sz="1200" b="0" i="0" u="none" strike="noStrike" kern="1200" baseline="0" dirty="0">
                <a:solidFill>
                  <a:schemeClr val="tx1"/>
                </a:solidFill>
                <a:latin typeface="+mn-lt"/>
                <a:ea typeface="+mn-ea"/>
                <a:cs typeface="+mn-cs"/>
              </a:rPr>
              <a:t> Remove (the employee from all the duties where there is conflict/personal interest).</a:t>
            </a:r>
          </a:p>
          <a:p>
            <a:r>
              <a:rPr lang="en-AU" sz="1200" b="0" i="0" u="none" strike="noStrike" kern="1200" baseline="0" dirty="0">
                <a:solidFill>
                  <a:schemeClr val="tx1"/>
                </a:solidFill>
                <a:latin typeface="+mn-lt"/>
                <a:ea typeface="+mn-ea"/>
                <a:cs typeface="+mn-cs"/>
              </a:rPr>
              <a:t> Relinquish (the employee gives up or transfers the private interest).</a:t>
            </a:r>
          </a:p>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8</a:t>
            </a:fld>
            <a:endParaRPr lang="en-AU"/>
          </a:p>
        </p:txBody>
      </p:sp>
    </p:spTree>
    <p:extLst>
      <p:ext uri="{BB962C8B-B14F-4D97-AF65-F5344CB8AC3E}">
        <p14:creationId xmlns:p14="http://schemas.microsoft.com/office/powerpoint/2010/main" val="205350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5F11EBF-5D84-4562-948C-A53EF3A24A7A}" type="slidenum">
              <a:rPr lang="en-AU" smtClean="0"/>
              <a:t>9</a:t>
            </a:fld>
            <a:endParaRPr lang="en-AU"/>
          </a:p>
        </p:txBody>
      </p:sp>
    </p:spTree>
    <p:extLst>
      <p:ext uri="{BB962C8B-B14F-4D97-AF65-F5344CB8AC3E}">
        <p14:creationId xmlns:p14="http://schemas.microsoft.com/office/powerpoint/2010/main" val="249527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654E-22F2-3043-4013-6E276DF54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A640A3B-749C-5E88-67BB-3B49314EBB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9A0D950-DA74-804D-DC9C-10F8D936EAE1}"/>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1BA3DB25-030D-EE6C-2982-2173668835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45CA55-BF1D-A4A9-DD23-F97286C86DAC}"/>
              </a:ext>
            </a:extLst>
          </p:cNvPr>
          <p:cNvSpPr>
            <a:spLocks noGrp="1"/>
          </p:cNvSpPr>
          <p:nvPr>
            <p:ph type="sldNum" sz="quarter" idx="12"/>
          </p:nvPr>
        </p:nvSpPr>
        <p:spPr/>
        <p:txBody>
          <a:bodyPr/>
          <a:lstStyle/>
          <a:p>
            <a:fld id="{622F9781-EC55-482C-9A8B-841ECDA5E146}" type="slidenum">
              <a:rPr lang="en-AU" smtClean="0"/>
              <a:t>‹#›</a:t>
            </a:fld>
            <a:endParaRPr lang="en-AU"/>
          </a:p>
        </p:txBody>
      </p:sp>
      <p:pic>
        <p:nvPicPr>
          <p:cNvPr id="7" name="Picture 6">
            <a:extLst>
              <a:ext uri="{FF2B5EF4-FFF2-40B4-BE49-F238E27FC236}">
                <a16:creationId xmlns:a16="http://schemas.microsoft.com/office/drawing/2014/main" id="{35FE26C6-BFFA-9ED8-98F9-18344B055A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12224" y="5517232"/>
            <a:ext cx="3886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9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D0B6-4B37-B0CF-C5E3-3846E58FA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91785C2-7BD0-AA23-5F42-1AA8BEF5B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E89901E-8A2E-A891-CD04-CADBC3072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99439-0C88-F876-27F2-0B437BE78DBD}"/>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6" name="Footer Placeholder 5">
            <a:extLst>
              <a:ext uri="{FF2B5EF4-FFF2-40B4-BE49-F238E27FC236}">
                <a16:creationId xmlns:a16="http://schemas.microsoft.com/office/drawing/2014/main" id="{069C374D-0BB9-E3F3-72EB-F3F59B7156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8A7E05-2B9C-6C95-E6A8-5F7EFD8FD482}"/>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71498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F4F0-79DE-BE93-00ED-900CB10BFF7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59E1458-F65A-4E6A-C44C-1B02352640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6757F7-00D5-80ED-D994-D0E1F4EF25AE}"/>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E6DADE2C-69B7-FA70-F00D-1A736D733D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A04919E-8E49-053F-0B9F-FFA84557F508}"/>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39490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2C4D3-7471-4893-55C5-E50B925D28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1FC430-64F9-5D40-1E7C-75C865818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3CC91F-27BA-9B33-5AA3-552D29E49455}"/>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EFC0317F-3DD9-AF81-C9DE-07B1440352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45E444-2200-058C-E780-D91C57A8AEEE}"/>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9987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5C72-050B-E8A3-5122-33C1854324C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063CE32-FB52-8E9B-96C9-EF69EF695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62310F-7A71-73F0-10E8-E4D591F5C4FB}"/>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CC062387-FDBE-7B7D-C10F-456C402026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5C1E3F-602D-38C1-2BF9-6714A7F1D9E7}"/>
              </a:ext>
            </a:extLst>
          </p:cNvPr>
          <p:cNvSpPr>
            <a:spLocks noGrp="1"/>
          </p:cNvSpPr>
          <p:nvPr>
            <p:ph type="sldNum" sz="quarter" idx="12"/>
          </p:nvPr>
        </p:nvSpPr>
        <p:spPr/>
        <p:txBody>
          <a:bodyPr/>
          <a:lstStyle/>
          <a:p>
            <a:fld id="{622F9781-EC55-482C-9A8B-841ECDA5E146}" type="slidenum">
              <a:rPr lang="en-AU" smtClean="0"/>
              <a:t>‹#›</a:t>
            </a:fld>
            <a:endParaRPr lang="en-AU"/>
          </a:p>
        </p:txBody>
      </p:sp>
      <p:pic>
        <p:nvPicPr>
          <p:cNvPr id="7" name="Content Placeholder 4">
            <a:extLst>
              <a:ext uri="{FF2B5EF4-FFF2-40B4-BE49-F238E27FC236}">
                <a16:creationId xmlns:a16="http://schemas.microsoft.com/office/drawing/2014/main" id="{2DD8B84B-7DDC-E01E-FD2D-EB3E95E9CF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3400" y="5560827"/>
            <a:ext cx="3838846" cy="105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53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DCC5-91F5-6693-0035-D274AE5AF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B5EF6B1-4267-3516-BDD1-BD9B42E16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705EE-7A89-6E47-CF0B-7E0B13800870}"/>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74E2D024-F587-A18C-5B31-ED37F532948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85791B-3DD0-1A67-DBEA-6850B32AF4D5}"/>
              </a:ext>
            </a:extLst>
          </p:cNvPr>
          <p:cNvSpPr>
            <a:spLocks noGrp="1"/>
          </p:cNvSpPr>
          <p:nvPr>
            <p:ph type="sldNum" sz="quarter" idx="12"/>
          </p:nvPr>
        </p:nvSpPr>
        <p:spPr/>
        <p:txBody>
          <a:bodyPr/>
          <a:lstStyle/>
          <a:p>
            <a:fld id="{622F9781-EC55-482C-9A8B-841ECDA5E146}" type="slidenum">
              <a:rPr lang="en-AU" smtClean="0"/>
              <a:t>‹#›</a:t>
            </a:fld>
            <a:endParaRPr lang="en-AU" dirty="0"/>
          </a:p>
        </p:txBody>
      </p:sp>
      <p:pic>
        <p:nvPicPr>
          <p:cNvPr id="7" name="Content Placeholder 4">
            <a:extLst>
              <a:ext uri="{FF2B5EF4-FFF2-40B4-BE49-F238E27FC236}">
                <a16:creationId xmlns:a16="http://schemas.microsoft.com/office/drawing/2014/main" id="{561D7CDB-D06E-8362-EA6E-C8A66F1215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96425" y="6306223"/>
            <a:ext cx="2010046" cy="55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1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D688-6919-3763-8F6A-E16348525BC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5FB404E-94E0-BCCC-15C0-FD907D99A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9B3A296-3348-2011-A021-0679F0BA3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FFE2879-60BA-19DB-BA61-8490E46AC939}"/>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6" name="Footer Placeholder 5">
            <a:extLst>
              <a:ext uri="{FF2B5EF4-FFF2-40B4-BE49-F238E27FC236}">
                <a16:creationId xmlns:a16="http://schemas.microsoft.com/office/drawing/2014/main" id="{73FDA03C-D598-2273-5341-6EF4CF9414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46E122-1D08-A9D4-66B2-1723C2AB96E2}"/>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741913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E22F-D9BC-B9D1-E356-7D923EF1891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C7FFA5-00B4-9A0B-9D6E-DE710AD29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EEC1A-FA1B-ACB8-CFD5-19BA5305D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232FF4A-A96B-7D8C-5817-9B3878DBE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FA6E-CB1E-B7ED-952E-E9D210E5C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0B4B4BC-A7E1-0B07-AEE5-4845CF13C395}"/>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8" name="Footer Placeholder 7">
            <a:extLst>
              <a:ext uri="{FF2B5EF4-FFF2-40B4-BE49-F238E27FC236}">
                <a16:creationId xmlns:a16="http://schemas.microsoft.com/office/drawing/2014/main" id="{24FD77F6-84EE-A625-EADE-7DBE83DE0EC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909209C-22A3-A414-F693-73106C8A154F}"/>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67699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685B-632B-469A-B3A6-3DEFB8EA250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49B1170-EC47-3649-AFCB-63DF3ED8AD6F}"/>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4" name="Footer Placeholder 3">
            <a:extLst>
              <a:ext uri="{FF2B5EF4-FFF2-40B4-BE49-F238E27FC236}">
                <a16:creationId xmlns:a16="http://schemas.microsoft.com/office/drawing/2014/main" id="{39DA5CD0-7C53-C639-476B-8460B945B44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84FEA34-45E6-74D0-7B2F-240F03881106}"/>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345092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DCE7-3FDB-171C-07C6-2BF2FE59389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3ABB785-DE38-F422-604F-A53AE872A065}"/>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4" name="Footer Placeholder 3">
            <a:extLst>
              <a:ext uri="{FF2B5EF4-FFF2-40B4-BE49-F238E27FC236}">
                <a16:creationId xmlns:a16="http://schemas.microsoft.com/office/drawing/2014/main" id="{B07AA79E-9724-10F3-44F2-1621F3083B0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FF963A0-FBF9-811C-3BBC-B70D7BFDFFE6}"/>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21550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4BB20A-E486-AE99-9E43-3729285F8B8E}"/>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3" name="Footer Placeholder 2">
            <a:extLst>
              <a:ext uri="{FF2B5EF4-FFF2-40B4-BE49-F238E27FC236}">
                <a16:creationId xmlns:a16="http://schemas.microsoft.com/office/drawing/2014/main" id="{01BD23BB-29CF-F72F-D955-668E744F1AF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67C504F-055F-E4D9-BEF0-C4BF022FF4F8}"/>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14934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4F48-7352-4B54-7BF7-7144B4D8F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780395E-DDC6-C1C6-071D-3FE9C2668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4DFF8F7-BE84-73B0-3358-DAF4E5949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CD517-2A21-9984-D788-336AA0A0CDE1}"/>
              </a:ext>
            </a:extLst>
          </p:cNvPr>
          <p:cNvSpPr>
            <a:spLocks noGrp="1"/>
          </p:cNvSpPr>
          <p:nvPr>
            <p:ph type="dt" sz="half" idx="10"/>
          </p:nvPr>
        </p:nvSpPr>
        <p:spPr/>
        <p:txBody>
          <a:bodyPr/>
          <a:lstStyle/>
          <a:p>
            <a:fld id="{DD361B75-E361-4245-88D0-D23F890F2125}" type="datetimeFigureOut">
              <a:rPr lang="en-AU" smtClean="0"/>
              <a:t>5/06/2023</a:t>
            </a:fld>
            <a:endParaRPr lang="en-AU"/>
          </a:p>
        </p:txBody>
      </p:sp>
      <p:sp>
        <p:nvSpPr>
          <p:cNvPr id="6" name="Footer Placeholder 5">
            <a:extLst>
              <a:ext uri="{FF2B5EF4-FFF2-40B4-BE49-F238E27FC236}">
                <a16:creationId xmlns:a16="http://schemas.microsoft.com/office/drawing/2014/main" id="{035342B5-CD43-43E1-8771-694867B6FA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EDF61D-FA38-E5BF-1F45-409549ED6CBB}"/>
              </a:ext>
            </a:extLst>
          </p:cNvPr>
          <p:cNvSpPr>
            <a:spLocks noGrp="1"/>
          </p:cNvSpPr>
          <p:nvPr>
            <p:ph type="sldNum" sz="quarter" idx="12"/>
          </p:nvPr>
        </p:nvSpPr>
        <p:spPr/>
        <p:txBody>
          <a:bodyPr/>
          <a:lstStyle/>
          <a:p>
            <a:fld id="{622F9781-EC55-482C-9A8B-841ECDA5E146}" type="slidenum">
              <a:rPr lang="en-AU" smtClean="0"/>
              <a:t>‹#›</a:t>
            </a:fld>
            <a:endParaRPr lang="en-AU"/>
          </a:p>
        </p:txBody>
      </p:sp>
    </p:spTree>
    <p:extLst>
      <p:ext uri="{BB962C8B-B14F-4D97-AF65-F5344CB8AC3E}">
        <p14:creationId xmlns:p14="http://schemas.microsoft.com/office/powerpoint/2010/main" val="85074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98B72-1C75-05B5-0EA2-AB2C25BF3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679FFFA-4252-8F2F-E55D-B499CA3214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50512E-1D54-C7D8-B922-181913513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61B75-E361-4245-88D0-D23F890F2125}" type="datetimeFigureOut">
              <a:rPr lang="en-AU" smtClean="0"/>
              <a:t>5/06/2023</a:t>
            </a:fld>
            <a:endParaRPr lang="en-AU"/>
          </a:p>
        </p:txBody>
      </p:sp>
      <p:sp>
        <p:nvSpPr>
          <p:cNvPr id="5" name="Footer Placeholder 4">
            <a:extLst>
              <a:ext uri="{FF2B5EF4-FFF2-40B4-BE49-F238E27FC236}">
                <a16:creationId xmlns:a16="http://schemas.microsoft.com/office/drawing/2014/main" id="{5D632F28-C578-78F7-5C8A-83AC8CA480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2EE403B-9CA0-384A-8023-0D98ABEBE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F9781-EC55-482C-9A8B-841ECDA5E146}" type="slidenum">
              <a:rPr lang="en-AU" smtClean="0"/>
              <a:t>‹#›</a:t>
            </a:fld>
            <a:endParaRPr lang="en-AU"/>
          </a:p>
        </p:txBody>
      </p:sp>
    </p:spTree>
    <p:extLst>
      <p:ext uri="{BB962C8B-B14F-4D97-AF65-F5344CB8AC3E}">
        <p14:creationId xmlns:p14="http://schemas.microsoft.com/office/powerpoint/2010/main" val="155000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E8853A-C9A1-67FC-D266-2069BEC15616}"/>
              </a:ext>
            </a:extLst>
          </p:cNvPr>
          <p:cNvSpPr>
            <a:spLocks noGrp="1"/>
          </p:cNvSpPr>
          <p:nvPr>
            <p:ph type="ctrTitle"/>
          </p:nvPr>
        </p:nvSpPr>
        <p:spPr>
          <a:xfrm>
            <a:off x="603504" y="770467"/>
            <a:ext cx="10782300" cy="3352800"/>
          </a:xfrm>
        </p:spPr>
        <p:txBody>
          <a:bodyPr/>
          <a:lstStyle/>
          <a:p>
            <a:pPr algn="l">
              <a:lnSpc>
                <a:spcPct val="100000"/>
              </a:lnSpc>
            </a:pPr>
            <a:r>
              <a:rPr lang="en-US" dirty="0"/>
              <a:t>Staff Conflict of Interest</a:t>
            </a:r>
            <a:endParaRPr lang="en-AU" dirty="0"/>
          </a:p>
        </p:txBody>
      </p:sp>
      <p:sp>
        <p:nvSpPr>
          <p:cNvPr id="7" name="Subtitle 2">
            <a:extLst>
              <a:ext uri="{FF2B5EF4-FFF2-40B4-BE49-F238E27FC236}">
                <a16:creationId xmlns:a16="http://schemas.microsoft.com/office/drawing/2014/main" id="{E7B4AFF5-DF8C-138B-3377-8AF4B9ADB40B}"/>
              </a:ext>
            </a:extLst>
          </p:cNvPr>
          <p:cNvSpPr>
            <a:spLocks noGrp="1"/>
          </p:cNvSpPr>
          <p:nvPr>
            <p:ph type="subTitle" idx="1"/>
          </p:nvPr>
        </p:nvSpPr>
        <p:spPr>
          <a:xfrm>
            <a:off x="739521" y="4123267"/>
            <a:ext cx="9228201" cy="1645920"/>
          </a:xfrm>
        </p:spPr>
        <p:txBody>
          <a:bodyPr/>
          <a:lstStyle/>
          <a:p>
            <a:pPr algn="l"/>
            <a:r>
              <a:rPr lang="en-AU" dirty="0"/>
              <a:t>&lt;DATE&gt;</a:t>
            </a:r>
          </a:p>
        </p:txBody>
      </p:sp>
      <p:sp>
        <p:nvSpPr>
          <p:cNvPr id="2" name="Rectangle: Folded Corner 1">
            <a:extLst>
              <a:ext uri="{FF2B5EF4-FFF2-40B4-BE49-F238E27FC236}">
                <a16:creationId xmlns:a16="http://schemas.microsoft.com/office/drawing/2014/main" id="{23C3ECFC-7406-FC97-ACD7-E93C399CECCB}"/>
              </a:ext>
            </a:extLst>
          </p:cNvPr>
          <p:cNvSpPr/>
          <p:nvPr/>
        </p:nvSpPr>
        <p:spPr>
          <a:xfrm>
            <a:off x="8135548" y="3967480"/>
            <a:ext cx="3936381" cy="1349297"/>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Councils are encouraged to rebrand to their style guide and modify content as it pertains to your audience</a:t>
            </a:r>
          </a:p>
        </p:txBody>
      </p:sp>
      <p:sp>
        <p:nvSpPr>
          <p:cNvPr id="3" name="Rectangle: Folded Corner 2">
            <a:extLst>
              <a:ext uri="{FF2B5EF4-FFF2-40B4-BE49-F238E27FC236}">
                <a16:creationId xmlns:a16="http://schemas.microsoft.com/office/drawing/2014/main" id="{0F41EC3F-4132-7F9D-0349-8C31F5695173}"/>
              </a:ext>
            </a:extLst>
          </p:cNvPr>
          <p:cNvSpPr/>
          <p:nvPr/>
        </p:nvSpPr>
        <p:spPr>
          <a:xfrm>
            <a:off x="2882900" y="266700"/>
            <a:ext cx="4985525" cy="1943100"/>
          </a:xfrm>
          <a:prstGeom prst="foldedCorne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rgbClr val="FF0000"/>
                </a:solidFill>
              </a:rPr>
              <a:t>This resource is to use for  quick awareness/refreshers.  Council's are encouraged to enquire with LGMA on  more comprehensive training programs that are available to be delivered, in particularly related to code of conduct</a:t>
            </a:r>
          </a:p>
        </p:txBody>
      </p:sp>
      <p:sp>
        <p:nvSpPr>
          <p:cNvPr id="4" name="TextBox 2">
            <a:extLst>
              <a:ext uri="{FF2B5EF4-FFF2-40B4-BE49-F238E27FC236}">
                <a16:creationId xmlns:a16="http://schemas.microsoft.com/office/drawing/2014/main" id="{D4B6E037-950D-5676-C9F7-A523F3E440B1}"/>
              </a:ext>
            </a:extLst>
          </p:cNvPr>
          <p:cNvSpPr txBox="1"/>
          <p:nvPr/>
        </p:nvSpPr>
        <p:spPr>
          <a:xfrm>
            <a:off x="721462" y="5555642"/>
            <a:ext cx="300563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Endorsed by JRG:  4 May 2023</a:t>
            </a:r>
          </a:p>
        </p:txBody>
      </p:sp>
    </p:spTree>
    <p:extLst>
      <p:ext uri="{BB962C8B-B14F-4D97-AF65-F5344CB8AC3E}">
        <p14:creationId xmlns:p14="http://schemas.microsoft.com/office/powerpoint/2010/main" val="2120670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F2575B-8104-DE70-188D-0B3D846AD53E}"/>
              </a:ext>
            </a:extLst>
          </p:cNvPr>
          <p:cNvSpPr txBox="1"/>
          <p:nvPr/>
        </p:nvSpPr>
        <p:spPr>
          <a:xfrm>
            <a:off x="738072" y="2335560"/>
            <a:ext cx="9701650" cy="3169394"/>
          </a:xfrm>
          <a:prstGeom prst="rect">
            <a:avLst/>
          </a:prstGeom>
          <a:noFill/>
        </p:spPr>
        <p:txBody>
          <a:bodyPr wrap="square">
            <a:spAutoFit/>
          </a:bodyPr>
          <a:lstStyle/>
          <a:p>
            <a:r>
              <a:rPr lang="en-US" sz="4000" b="1" dirty="0">
                <a:latin typeface="Verdana" panose="020B0604030504040204" pitchFamily="34" charset="0"/>
                <a:ea typeface="Verdana" panose="020B0604030504040204" pitchFamily="34" charset="0"/>
              </a:rPr>
              <a:t>Governance Advisory Service</a:t>
            </a:r>
          </a:p>
          <a:p>
            <a:r>
              <a:rPr lang="en-US" sz="4000" b="1" dirty="0">
                <a:latin typeface="Verdana" panose="020B0604030504040204" pitchFamily="34" charset="0"/>
                <a:ea typeface="Verdana" panose="020B0604030504040204" pitchFamily="34" charset="0"/>
              </a:rPr>
              <a:t>ga@lgmaqld.org.au</a:t>
            </a:r>
          </a:p>
          <a:p>
            <a:endParaRPr lang="en-US" sz="3200" dirty="0">
              <a:latin typeface="Verdana" panose="020B0604030504040204" pitchFamily="34" charset="0"/>
              <a:ea typeface="Verdana" panose="020B0604030504040204" pitchFamily="34" charset="0"/>
            </a:endParaRPr>
          </a:p>
          <a:p>
            <a:endParaRPr lang="en-US" sz="3200" dirty="0">
              <a:latin typeface="Verdana" panose="020B0604030504040204" pitchFamily="34" charset="0"/>
              <a:ea typeface="Verdana" panose="020B0604030504040204" pitchFamily="34" charset="0"/>
            </a:endParaRPr>
          </a:p>
          <a:p>
            <a:pPr>
              <a:lnSpc>
                <a:spcPct val="150000"/>
              </a:lnSpc>
            </a:pPr>
            <a:r>
              <a:rPr lang="en-US" sz="2000" dirty="0">
                <a:latin typeface="Verdana" panose="020B0604030504040204" pitchFamily="34" charset="0"/>
                <a:ea typeface="Verdana" panose="020B0604030504040204" pitchFamily="34" charset="0"/>
              </a:rPr>
              <a:t>www.lgmaqld.org.au</a:t>
            </a:r>
          </a:p>
          <a:p>
            <a:pPr>
              <a:lnSpc>
                <a:spcPct val="150000"/>
              </a:lnSpc>
            </a:pPr>
            <a:r>
              <a:rPr lang="en-US" sz="2000" dirty="0">
                <a:latin typeface="Verdana" panose="020B0604030504040204" pitchFamily="34" charset="0"/>
                <a:ea typeface="Verdana" panose="020B0604030504040204" pitchFamily="34" charset="0"/>
              </a:rPr>
              <a:t>07 3063 0688</a:t>
            </a:r>
            <a:endParaRPr lang="en-AU"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0024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Is it ok to have a Conflict of Interest?</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727364" y="4888633"/>
            <a:ext cx="10515600" cy="557357"/>
          </a:xfrm>
        </p:spPr>
        <p:txBody>
          <a:bodyPr/>
          <a:lstStyle/>
          <a:p>
            <a:pPr marL="0" indent="0">
              <a:buNone/>
            </a:pPr>
            <a:r>
              <a:rPr lang="en-AU" dirty="0"/>
              <a:t>Its just a matter of declaring it and stating how you will deal with it</a:t>
            </a:r>
          </a:p>
        </p:txBody>
      </p:sp>
      <p:pic>
        <p:nvPicPr>
          <p:cNvPr id="2050" name="Picture 2" descr="See the source image">
            <a:extLst>
              <a:ext uri="{FF2B5EF4-FFF2-40B4-BE49-F238E27FC236}">
                <a16:creationId xmlns:a16="http://schemas.microsoft.com/office/drawing/2014/main" id="{740E22A6-EB31-47E8-A419-893186259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609" y="1810761"/>
            <a:ext cx="1884344" cy="2636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4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a:t>What does it mean to have a conflict of interest?</a:t>
            </a:r>
            <a:endParaRPr lang="en-AU" dirty="0"/>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2128655"/>
            <a:ext cx="10515600" cy="3441635"/>
          </a:xfrm>
        </p:spPr>
        <p:txBody>
          <a:bodyPr/>
          <a:lstStyle/>
          <a:p>
            <a:pPr marL="0" indent="0">
              <a:buNone/>
            </a:pPr>
            <a:r>
              <a:rPr lang="en-AU" sz="2800"/>
              <a:t>A conflict of interest occurs when an employee’s (or that of their close relatives) private interests interfere, appear to and/or are perceived to interfere, with their decision making and duty to put the public interest first</a:t>
            </a:r>
            <a:endParaRPr lang="en-AU" dirty="0"/>
          </a:p>
        </p:txBody>
      </p:sp>
    </p:spTree>
    <p:extLst>
      <p:ext uri="{BB962C8B-B14F-4D97-AF65-F5344CB8AC3E}">
        <p14:creationId xmlns:p14="http://schemas.microsoft.com/office/powerpoint/2010/main" val="14727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a:t>Types of Conflicts</a:t>
            </a:r>
            <a:endParaRPr lang="en-AU" dirty="0"/>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2028295"/>
            <a:ext cx="10515600" cy="3441635"/>
          </a:xfrm>
        </p:spPr>
        <p:txBody>
          <a:bodyPr>
            <a:normAutofit fontScale="92500" lnSpcReduction="10000"/>
          </a:bodyPr>
          <a:lstStyle/>
          <a:p>
            <a:r>
              <a:rPr lang="en-AU" sz="2800">
                <a:latin typeface="Arial" panose="020B0604020202020204" pitchFamily="34" charset="0"/>
                <a:cs typeface="Arial" panose="020B0604020202020204" pitchFamily="34" charset="0"/>
              </a:rPr>
              <a:t>Actual/Real </a:t>
            </a:r>
          </a:p>
          <a:p>
            <a:pPr marL="457200" lvl="1" indent="0">
              <a:buNone/>
            </a:pPr>
            <a:r>
              <a:rPr lang="en-AU">
                <a:latin typeface="Arial" panose="020B0604020202020204" pitchFamily="34" charset="0"/>
                <a:cs typeface="Arial" panose="020B0604020202020204" pitchFamily="34" charset="0"/>
              </a:rPr>
              <a:t> – a person benefits from undertaking their duties</a:t>
            </a:r>
          </a:p>
          <a:p>
            <a:endParaRPr lang="en-AU" sz="2800">
              <a:latin typeface="Arial" panose="020B0604020202020204" pitchFamily="34" charset="0"/>
              <a:cs typeface="Arial" panose="020B0604020202020204" pitchFamily="34" charset="0"/>
            </a:endParaRPr>
          </a:p>
          <a:p>
            <a:r>
              <a:rPr lang="en-AU" sz="2800">
                <a:latin typeface="Arial" panose="020B0604020202020204" pitchFamily="34" charset="0"/>
                <a:cs typeface="Arial" panose="020B0604020202020204" pitchFamily="34" charset="0"/>
              </a:rPr>
              <a:t>Perceived</a:t>
            </a:r>
          </a:p>
          <a:p>
            <a:pPr marL="457200" lvl="1" indent="0">
              <a:buNone/>
            </a:pPr>
            <a:r>
              <a:rPr lang="en-AU">
                <a:latin typeface="Arial" panose="020B0604020202020204" pitchFamily="34" charset="0"/>
                <a:cs typeface="Arial" panose="020B0604020202020204" pitchFamily="34" charset="0"/>
              </a:rPr>
              <a:t> – appearance that private interests influence duties</a:t>
            </a:r>
          </a:p>
          <a:p>
            <a:endParaRPr lang="en-AU" sz="2800">
              <a:latin typeface="Arial" panose="020B0604020202020204" pitchFamily="34" charset="0"/>
              <a:cs typeface="Arial" panose="020B0604020202020204" pitchFamily="34" charset="0"/>
            </a:endParaRPr>
          </a:p>
          <a:p>
            <a:r>
              <a:rPr lang="en-AU" sz="2800">
                <a:latin typeface="Arial" panose="020B0604020202020204" pitchFamily="34" charset="0"/>
                <a:cs typeface="Arial" panose="020B0604020202020204" pitchFamily="34" charset="0"/>
              </a:rPr>
              <a:t>Potential </a:t>
            </a:r>
          </a:p>
          <a:p>
            <a:pPr marL="457200" lvl="1" indent="0">
              <a:buNone/>
            </a:pPr>
            <a:r>
              <a:rPr lang="en-AU">
                <a:latin typeface="Arial" panose="020B0604020202020204" pitchFamily="34" charset="0"/>
                <a:cs typeface="Arial" panose="020B0604020202020204" pitchFamily="34" charset="0"/>
              </a:rPr>
              <a:t>– private interest may conflict with your duties</a:t>
            </a:r>
          </a:p>
          <a:p>
            <a:pPr marL="0" indent="0">
              <a:buNone/>
            </a:pPr>
            <a:endParaRPr lang="en-AU" dirty="0"/>
          </a:p>
        </p:txBody>
      </p:sp>
    </p:spTree>
    <p:extLst>
      <p:ext uri="{BB962C8B-B14F-4D97-AF65-F5344CB8AC3E}">
        <p14:creationId xmlns:p14="http://schemas.microsoft.com/office/powerpoint/2010/main" val="140952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a:t>Types/common conflicts</a:t>
            </a:r>
            <a:endParaRPr lang="en-AU" dirty="0"/>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669075" y="1690688"/>
            <a:ext cx="11063868" cy="4114800"/>
          </a:xfrm>
        </p:spPr>
        <p:txBody>
          <a:bodyPr>
            <a:normAutofit fontScale="92500" lnSpcReduction="10000"/>
          </a:bodyPr>
          <a:lstStyle/>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Financial and economic interests</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Family or private business</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Secondary employment</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Affiliations with for profit and non-profit organisations</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Memberships – political, professional, sporting or social</a:t>
            </a:r>
          </a:p>
          <a:p>
            <a:pPr marL="800100" lvl="1" indent="-342900">
              <a:spcBef>
                <a:spcPts val="600"/>
              </a:spcBef>
              <a:spcAft>
                <a:spcPts val="600"/>
              </a:spcAft>
            </a:pPr>
            <a:r>
              <a:rPr lang="en-AU" dirty="0">
                <a:latin typeface="Arial" panose="020B0604020202020204" pitchFamily="34" charset="0"/>
                <a:cs typeface="Arial" panose="020B0604020202020204" pitchFamily="34" charset="0"/>
              </a:rPr>
              <a:t>Specifically if on the executive committee</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Competition with another person or group</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Significant relationships with clients, contractors or other staff</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Access to information</a:t>
            </a:r>
          </a:p>
        </p:txBody>
      </p:sp>
      <p:pic>
        <p:nvPicPr>
          <p:cNvPr id="4" name="Picture 3" descr="See the source image">
            <a:extLst>
              <a:ext uri="{FF2B5EF4-FFF2-40B4-BE49-F238E27FC236}">
                <a16:creationId xmlns:a16="http://schemas.microsoft.com/office/drawing/2014/main" id="{3C0830D6-0328-873A-01C9-4308465F04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909" r="2157" b="10824"/>
          <a:stretch/>
        </p:blipFill>
        <p:spPr bwMode="auto">
          <a:xfrm>
            <a:off x="6365863" y="674494"/>
            <a:ext cx="5367080" cy="203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3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a:t>Conflict of Interest Scenarios</a:t>
            </a:r>
            <a:endParaRPr lang="en-AU" dirty="0"/>
          </a:p>
        </p:txBody>
      </p:sp>
      <p:sp>
        <p:nvSpPr>
          <p:cNvPr id="13" name="Rectangle: Rounded Corners 12">
            <a:extLst>
              <a:ext uri="{FF2B5EF4-FFF2-40B4-BE49-F238E27FC236}">
                <a16:creationId xmlns:a16="http://schemas.microsoft.com/office/drawing/2014/main" id="{397A877F-99EE-9B2C-0EEA-7D43EBC2AD95}"/>
              </a:ext>
            </a:extLst>
          </p:cNvPr>
          <p:cNvSpPr/>
          <p:nvPr/>
        </p:nvSpPr>
        <p:spPr>
          <a:xfrm>
            <a:off x="1399478" y="1594241"/>
            <a:ext cx="3456877" cy="115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t>Procurement</a:t>
            </a:r>
            <a:endParaRPr lang="en-AU" b="1" dirty="0"/>
          </a:p>
        </p:txBody>
      </p:sp>
      <p:sp>
        <p:nvSpPr>
          <p:cNvPr id="15" name="Rectangle: Rounded Corners 14">
            <a:extLst>
              <a:ext uri="{FF2B5EF4-FFF2-40B4-BE49-F238E27FC236}">
                <a16:creationId xmlns:a16="http://schemas.microsoft.com/office/drawing/2014/main" id="{B730BA12-7305-5828-E532-AA958E6532BD}"/>
              </a:ext>
            </a:extLst>
          </p:cNvPr>
          <p:cNvSpPr/>
          <p:nvPr/>
        </p:nvSpPr>
        <p:spPr>
          <a:xfrm>
            <a:off x="6336680" y="1577670"/>
            <a:ext cx="3536795" cy="1154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t>Recruitment</a:t>
            </a:r>
            <a:endParaRPr lang="en-AU" b="1" dirty="0"/>
          </a:p>
        </p:txBody>
      </p:sp>
      <p:sp>
        <p:nvSpPr>
          <p:cNvPr id="19" name="Flowchart: Document 18">
            <a:extLst>
              <a:ext uri="{FF2B5EF4-FFF2-40B4-BE49-F238E27FC236}">
                <a16:creationId xmlns:a16="http://schemas.microsoft.com/office/drawing/2014/main" id="{FF2ED12F-20DE-A64D-6811-3D667F145F02}"/>
              </a:ext>
            </a:extLst>
          </p:cNvPr>
          <p:cNvSpPr/>
          <p:nvPr/>
        </p:nvSpPr>
        <p:spPr>
          <a:xfrm>
            <a:off x="1399477" y="2919804"/>
            <a:ext cx="3456878" cy="3080602"/>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Bob collates tender information</a:t>
            </a:r>
          </a:p>
          <a:p>
            <a:pPr marL="342900"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Bob’s brother owns a construction company</a:t>
            </a:r>
          </a:p>
          <a:p>
            <a:pPr marL="342900"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Bob gets access to confidential information</a:t>
            </a:r>
          </a:p>
        </p:txBody>
      </p:sp>
      <p:sp>
        <p:nvSpPr>
          <p:cNvPr id="23" name="Flowchart: Document 22">
            <a:extLst>
              <a:ext uri="{FF2B5EF4-FFF2-40B4-BE49-F238E27FC236}">
                <a16:creationId xmlns:a16="http://schemas.microsoft.com/office/drawing/2014/main" id="{364E2D68-711D-3DCB-74D3-CD375C59513D}"/>
              </a:ext>
            </a:extLst>
          </p:cNvPr>
          <p:cNvSpPr/>
          <p:nvPr/>
        </p:nvSpPr>
        <p:spPr>
          <a:xfrm>
            <a:off x="6376638" y="2919804"/>
            <a:ext cx="3456878" cy="3080602"/>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Ryan is a Director at Council</a:t>
            </a:r>
          </a:p>
          <a:p>
            <a:pPr marL="342900"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His departments has an admin vacancy</a:t>
            </a:r>
          </a:p>
          <a:p>
            <a:pPr marL="342900" indent="-342900">
              <a:spcBef>
                <a:spcPts val="600"/>
              </a:spcBef>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Ryan’s niece applies for the position</a:t>
            </a:r>
          </a:p>
        </p:txBody>
      </p:sp>
    </p:spTree>
    <p:extLst>
      <p:ext uri="{BB962C8B-B14F-4D97-AF65-F5344CB8AC3E}">
        <p14:creationId xmlns:p14="http://schemas.microsoft.com/office/powerpoint/2010/main" val="91155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What do I do?</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2128655"/>
            <a:ext cx="10515600" cy="3441635"/>
          </a:xfrm>
        </p:spPr>
        <p:txBody>
          <a:bodyPr/>
          <a:lstStyle/>
          <a:p>
            <a:pPr marL="0" indent="0">
              <a:buNone/>
            </a:pPr>
            <a:r>
              <a:rPr lang="en-AU" dirty="0"/>
              <a:t>DON’T STRESS</a:t>
            </a:r>
          </a:p>
          <a:p>
            <a:pPr marL="0" indent="0">
              <a:buNone/>
            </a:pPr>
            <a:endParaRPr lang="en-AU" dirty="0"/>
          </a:p>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Complete Conflict of Interest Form</a:t>
            </a:r>
          </a:p>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Meet with your Manager and discuss</a:t>
            </a:r>
          </a:p>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Record an Action Plan going forwards</a:t>
            </a:r>
          </a:p>
          <a:p>
            <a:pPr marL="0" indent="0">
              <a:buNone/>
            </a:pPr>
            <a:endParaRPr lang="en-AU" dirty="0"/>
          </a:p>
        </p:txBody>
      </p:sp>
      <p:pic>
        <p:nvPicPr>
          <p:cNvPr id="3076" name="Picture 4" descr="See the source image">
            <a:extLst>
              <a:ext uri="{FF2B5EF4-FFF2-40B4-BE49-F238E27FC236}">
                <a16:creationId xmlns:a16="http://schemas.microsoft.com/office/drawing/2014/main" id="{AA1DD1BB-B845-8034-8321-79D40D91E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58" t="12032" r="10130" b="14308"/>
          <a:stretch/>
        </p:blipFill>
        <p:spPr bwMode="auto">
          <a:xfrm>
            <a:off x="4728119" y="1287710"/>
            <a:ext cx="2141033" cy="13796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a:extLst>
              <a:ext uri="{FF2B5EF4-FFF2-40B4-BE49-F238E27FC236}">
                <a16:creationId xmlns:a16="http://schemas.microsoft.com/office/drawing/2014/main" id="{D9C0642C-3F7D-D02B-B412-9B516A477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03" y="1287710"/>
            <a:ext cx="1681975" cy="1681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Folded Corner 2">
            <a:extLst>
              <a:ext uri="{FF2B5EF4-FFF2-40B4-BE49-F238E27FC236}">
                <a16:creationId xmlns:a16="http://schemas.microsoft.com/office/drawing/2014/main" id="{0B9CD4F4-C03C-F72A-2C3E-B4069E9EC377}"/>
              </a:ext>
            </a:extLst>
          </p:cNvPr>
          <p:cNvSpPr/>
          <p:nvPr/>
        </p:nvSpPr>
        <p:spPr>
          <a:xfrm>
            <a:off x="9604918" y="349909"/>
            <a:ext cx="2141033" cy="1039842"/>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TIP:  Use appropriate imagery to engage with your audience</a:t>
            </a:r>
          </a:p>
        </p:txBody>
      </p:sp>
    </p:spTree>
    <p:extLst>
      <p:ext uri="{BB962C8B-B14F-4D97-AF65-F5344CB8AC3E}">
        <p14:creationId xmlns:p14="http://schemas.microsoft.com/office/powerpoint/2010/main" val="1773645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How can you manage a conflict?</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200" y="2128655"/>
            <a:ext cx="10515600" cy="3441635"/>
          </a:xfrm>
        </p:spPr>
        <p:txBody>
          <a:bodyPr/>
          <a:lstStyle/>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Register – declare the interest</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Restrict/Remove – employee from task</a:t>
            </a: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Recruit – phone a friend</a:t>
            </a:r>
          </a:p>
          <a:p>
            <a:pPr marL="342900" indent="-342900">
              <a:spcBef>
                <a:spcPts val="600"/>
              </a:spcBef>
              <a:spcAft>
                <a:spcPts val="600"/>
              </a:spcAf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endParaRPr lang="en-AU" sz="2800" dirty="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Relinquish – transfer interest</a:t>
            </a:r>
          </a:p>
          <a:p>
            <a:pPr marL="0" indent="0">
              <a:buNone/>
            </a:pPr>
            <a:endParaRPr lang="en-AU" dirty="0"/>
          </a:p>
        </p:txBody>
      </p:sp>
    </p:spTree>
    <p:extLst>
      <p:ext uri="{BB962C8B-B14F-4D97-AF65-F5344CB8AC3E}">
        <p14:creationId xmlns:p14="http://schemas.microsoft.com/office/powerpoint/2010/main" val="330381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A380-D44C-C5B5-42EA-987456F15821}"/>
              </a:ext>
            </a:extLst>
          </p:cNvPr>
          <p:cNvSpPr>
            <a:spLocks noGrp="1"/>
          </p:cNvSpPr>
          <p:nvPr>
            <p:ph type="title"/>
          </p:nvPr>
        </p:nvSpPr>
        <p:spPr/>
        <p:txBody>
          <a:bodyPr/>
          <a:lstStyle/>
          <a:p>
            <a:r>
              <a:rPr lang="en-AU" dirty="0"/>
              <a:t>Points to remember</a:t>
            </a:r>
          </a:p>
        </p:txBody>
      </p:sp>
      <p:sp>
        <p:nvSpPr>
          <p:cNvPr id="6" name="Content Placeholder 5">
            <a:extLst>
              <a:ext uri="{FF2B5EF4-FFF2-40B4-BE49-F238E27FC236}">
                <a16:creationId xmlns:a16="http://schemas.microsoft.com/office/drawing/2014/main" id="{0D44FE22-0DED-FC25-587B-883D483290AD}"/>
              </a:ext>
            </a:extLst>
          </p:cNvPr>
          <p:cNvSpPr>
            <a:spLocks noGrp="1"/>
          </p:cNvSpPr>
          <p:nvPr>
            <p:ph idx="1"/>
          </p:nvPr>
        </p:nvSpPr>
        <p:spPr>
          <a:xfrm>
            <a:off x="838199" y="3188020"/>
            <a:ext cx="10515600" cy="3441635"/>
          </a:xfrm>
        </p:spPr>
        <p:txBody>
          <a:bodyPr>
            <a:normAutofit fontScale="70000" lnSpcReduction="20000"/>
          </a:bodyPr>
          <a:lstStyle/>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A conflict of interest exists when the actions of a government employee are, or could be perceived, to be influenced by their private interests</a:t>
            </a:r>
          </a:p>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The risk of having a conflict will increase where an employee’s role includes the authority to make decisions</a:t>
            </a:r>
          </a:p>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If you suspect you have a conflict of interest, take immediate action to ensure that it is declared and managed when you first become aware</a:t>
            </a:r>
          </a:p>
          <a:p>
            <a:pPr marL="342900" indent="-342900">
              <a:lnSpc>
                <a:spcPct val="150000"/>
              </a:lnSpc>
              <a:spcBef>
                <a:spcPts val="600"/>
              </a:spcBef>
              <a:spcAft>
                <a:spcPts val="600"/>
              </a:spcAft>
              <a:buFont typeface="Arial" panose="020B0604020202020204" pitchFamily="34" charset="0"/>
              <a:buChar char="•"/>
            </a:pPr>
            <a:r>
              <a:rPr lang="en-AU" sz="2800" dirty="0">
                <a:latin typeface="Arial" panose="020B0604020202020204" pitchFamily="34" charset="0"/>
                <a:cs typeface="Arial" panose="020B0604020202020204" pitchFamily="34" charset="0"/>
              </a:rPr>
              <a:t>If you are unsure, it is always best to declare</a:t>
            </a:r>
          </a:p>
          <a:p>
            <a:pPr marL="0" indent="0">
              <a:buNone/>
            </a:pPr>
            <a:endParaRPr lang="en-AU" dirty="0"/>
          </a:p>
        </p:txBody>
      </p:sp>
      <p:pic>
        <p:nvPicPr>
          <p:cNvPr id="7172" name="Picture 4" descr="See the source image">
            <a:extLst>
              <a:ext uri="{FF2B5EF4-FFF2-40B4-BE49-F238E27FC236}">
                <a16:creationId xmlns:a16="http://schemas.microsoft.com/office/drawing/2014/main" id="{167106F6-C584-C755-3EA4-321A7B863E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04" t="13812" r="14549" b="12031"/>
          <a:stretch/>
        </p:blipFill>
        <p:spPr bwMode="auto">
          <a:xfrm>
            <a:off x="4479775" y="1293541"/>
            <a:ext cx="3060307" cy="178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4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ebafbfc-544b-4f2e-8dff-91b17aec97e9">
      <UserInfo>
        <DisplayName>Lillie Dommett</DisplayName>
        <AccountId>13</AccountId>
        <AccountType/>
      </UserInfo>
    </SharedWithUsers>
    <TaxCatchAll xmlns="1ebafbfc-544b-4f2e-8dff-91b17aec97e9" xsi:nil="true"/>
    <lcf76f155ced4ddcb4097134ff3c332f xmlns="56138cc0-c60c-4f59-9a02-b47a85bb93d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5F630613F24B46A75DFC25AE34D43F" ma:contentTypeVersion="16" ma:contentTypeDescription="Create a new document." ma:contentTypeScope="" ma:versionID="63e6c1024d5e3957ac50b742847d8410">
  <xsd:schema xmlns:xsd="http://www.w3.org/2001/XMLSchema" xmlns:xs="http://www.w3.org/2001/XMLSchema" xmlns:p="http://schemas.microsoft.com/office/2006/metadata/properties" xmlns:ns2="56138cc0-c60c-4f59-9a02-b47a85bb93d7" xmlns:ns3="1ebafbfc-544b-4f2e-8dff-91b17aec97e9" targetNamespace="http://schemas.microsoft.com/office/2006/metadata/properties" ma:root="true" ma:fieldsID="b16e5e79dedf66740cf2c771567b99e9" ns2:_="" ns3:_="">
    <xsd:import namespace="56138cc0-c60c-4f59-9a02-b47a85bb93d7"/>
    <xsd:import namespace="1ebafbfc-544b-4f2e-8dff-91b17aec97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38cc0-c60c-4f59-9a02-b47a85bb93d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c5d96-fce7-4a2a-9098-62e44a1963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bafbfc-544b-4f2e-8dff-91b17aec97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615fb00-2c78-4f23-bb68-6373cc274572}" ma:internalName="TaxCatchAll" ma:showField="CatchAllData" ma:web="1ebafbfc-544b-4f2e-8dff-91b17aec97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CFD37B-866F-40E9-AABE-5703337148C0}">
  <ds:schemaRefs>
    <ds:schemaRef ds:uri="http://schemas.microsoft.com/office/2006/metadata/properties"/>
    <ds:schemaRef ds:uri="http://schemas.microsoft.com/office/infopath/2007/PartnerControls"/>
    <ds:schemaRef ds:uri="1ebafbfc-544b-4f2e-8dff-91b17aec97e9"/>
    <ds:schemaRef ds:uri="56138cc0-c60c-4f59-9a02-b47a85bb93d7"/>
  </ds:schemaRefs>
</ds:datastoreItem>
</file>

<file path=customXml/itemProps2.xml><?xml version="1.0" encoding="utf-8"?>
<ds:datastoreItem xmlns:ds="http://schemas.openxmlformats.org/officeDocument/2006/customXml" ds:itemID="{89A49744-75E6-42A0-A23A-70F6527BF15C}">
  <ds:schemaRefs>
    <ds:schemaRef ds:uri="http://schemas.microsoft.com/sharepoint/v3/contenttype/forms"/>
  </ds:schemaRefs>
</ds:datastoreItem>
</file>

<file path=customXml/itemProps3.xml><?xml version="1.0" encoding="utf-8"?>
<ds:datastoreItem xmlns:ds="http://schemas.openxmlformats.org/officeDocument/2006/customXml" ds:itemID="{433553E6-FD61-48D7-A947-FA933B217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38cc0-c60c-4f59-9a02-b47a85bb93d7"/>
    <ds:schemaRef ds:uri="1ebafbfc-544b-4f2e-8dff-91b17aec9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242</TotalTime>
  <Words>1573</Words>
  <Application>Microsoft Office PowerPoint</Application>
  <PresentationFormat>Widescreen</PresentationFormat>
  <Paragraphs>133</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Verdana</vt:lpstr>
      <vt:lpstr>Office Theme</vt:lpstr>
      <vt:lpstr>Staff Conflict of Interest</vt:lpstr>
      <vt:lpstr>Is it ok to have a Conflict of Interest?</vt:lpstr>
      <vt:lpstr>What does it mean to have a conflict of interest?</vt:lpstr>
      <vt:lpstr>Types of Conflicts</vt:lpstr>
      <vt:lpstr>Types/common conflicts</vt:lpstr>
      <vt:lpstr>Conflict of Interest Scenarios</vt:lpstr>
      <vt:lpstr>What do I do?</vt:lpstr>
      <vt:lpstr>How can you manage a conflict?</vt:lpstr>
      <vt:lpstr>Points to 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&lt;TITLE&gt;</dc:title>
  <dc:creator>Liza Perrett</dc:creator>
  <cp:lastModifiedBy>Liza Perrett</cp:lastModifiedBy>
  <cp:revision>20</cp:revision>
  <dcterms:created xsi:type="dcterms:W3CDTF">2022-10-20T03:56:36Z</dcterms:created>
  <dcterms:modified xsi:type="dcterms:W3CDTF">2023-06-05T05:09:37Z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0x010100B55F630613F24B46A75DFC25AE34D43F</vt:lpwstr>
  </property>
</Properties>
</file>