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8" r:id="rId6"/>
    <p:sldId id="264" r:id="rId7"/>
    <p:sldId id="266" r:id="rId8"/>
    <p:sldId id="269" r:id="rId9"/>
    <p:sldId id="270" r:id="rId10"/>
    <p:sldId id="265" r:id="rId11"/>
    <p:sldId id="267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75793" autoAdjust="0"/>
  </p:normalViewPr>
  <p:slideViewPr>
    <p:cSldViewPr snapToGrid="0">
      <p:cViewPr varScale="1">
        <p:scale>
          <a:sx n="50" d="100"/>
          <a:sy n="50" d="100"/>
        </p:scale>
        <p:origin x="11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138C5-E1C3-4410-9111-868EB039EAB0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11EBF-5D84-4562-948C-A53EF3A24A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427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666666"/>
                </a:solidFill>
                <a:effectLst/>
                <a:latin typeface="Lato" panose="020F0502020204030203" pitchFamily="34" charset="0"/>
              </a:rPr>
              <a:t> Making a public interest disclosure is sometimes referred to as ‘whistleblowing’.</a:t>
            </a:r>
          </a:p>
          <a:p>
            <a:r>
              <a:rPr lang="en-US" b="0" i="0" dirty="0">
                <a:solidFill>
                  <a:srgbClr val="666666"/>
                </a:solidFill>
                <a:effectLst/>
                <a:latin typeface="Lato" panose="020F0502020204030203" pitchFamily="34" charset="0"/>
              </a:rPr>
              <a:t>Reporting suspected wrongdoing is vital to the integrity of the Queensland public sector</a:t>
            </a:r>
          </a:p>
          <a:p>
            <a:endParaRPr lang="en-US" b="0" i="0" dirty="0">
              <a:solidFill>
                <a:srgbClr val="666666"/>
              </a:solidFill>
              <a:effectLst/>
              <a:latin typeface="Lato" panose="020F0502020204030203" pitchFamily="34" charset="0"/>
            </a:endParaRPr>
          </a:p>
          <a:p>
            <a:r>
              <a:rPr lang="en-US" b="0" i="0" dirty="0">
                <a:solidFill>
                  <a:srgbClr val="666666"/>
                </a:solidFill>
                <a:effectLst/>
                <a:latin typeface="Lato" panose="020F0502020204030203" pitchFamily="34" charset="0"/>
              </a:rPr>
              <a:t>Staff are encouraged to familiarize themselves with all reporting processes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649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Public Interest Disclosure – Facilitates the disclosure in the public interest of information about wrongdoing in the public sector and provide protection for those who make disclosures.</a:t>
            </a:r>
          </a:p>
          <a:p>
            <a:endParaRPr lang="en-A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Council staff are defined as a Public Sector Officer for the purposes of the PID Act.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6299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9397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0912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640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628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387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11EBF-5D84-4562-948C-A53EF3A24A7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088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8654E-22F2-3043-4013-6E276DF54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640A3B-749C-5E88-67BB-3B49314E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0D950-DA74-804D-DC9C-10F8D936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3DB25-030D-EE6C-2982-21736688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5CA55-BF1D-A4A9-DD23-F97286C8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FE26C6-BFFA-9ED8-98F9-18344B055A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5517232"/>
            <a:ext cx="3886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19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D0B6-4B37-B0CF-C5E3-3846E58FA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785C2-7BD0-AA23-5F42-1AA8BEF5B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9901E-8A2E-A891-CD04-CADBC3072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99439-0C88-F876-27F2-0B437BE7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C374D-0BB9-E3F3-72EB-F3F59B71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A7E05-2B9C-6C95-E6A8-5F7EFD8FD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498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F4F0-79DE-BE93-00ED-900CB10B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E1458-F65A-4E6A-C44C-1B0235264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757F7-00D5-80ED-D994-D0E1F4EF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ADE2C-69B7-FA70-F00D-1A736D73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4919E-8E49-053F-0B9F-FFA84557F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4905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22C4D3-7471-4893-55C5-E50B925D2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FC430-64F9-5D40-1E7C-75C865818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CC91F-27BA-9B33-5AA3-552D29E49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0317F-3DD9-AF81-C9DE-07B144035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5E444-2200-058C-E780-D91C57A8A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87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C5C72-050B-E8A3-5122-33C185432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3CE32-FB52-8E9B-96C9-EF69EF695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2310F-7A71-73F0-10E8-E4D591F5C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62387-FDBE-7B7D-C10F-456C4020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C1E3F-602D-38C1-2BF9-6714A7F1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2DD8B84B-7DDC-E01E-FD2D-EB3E95E9CF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560827"/>
            <a:ext cx="3838846" cy="105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53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EDCC5-91F5-6693-0035-D274AE5AF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EF6B1-4267-3516-BDD1-BD9B42E16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705EE-7A89-6E47-CF0B-7E0B1380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2D024-F587-A18C-5B31-ED37F5329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5791B-3DD0-1A67-DBEA-6850B32AF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61D7CDB-D06E-8362-EA6E-C8A66F1215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6425" y="6306223"/>
            <a:ext cx="2010046" cy="55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10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D688-6919-3763-8F6A-E16348525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B404E-94E0-BCCC-15C0-FD907D99A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3A296-3348-2011-A021-0679F0BA3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E2879-60BA-19DB-BA61-8490E46AC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DA03C-D598-2273-5341-6EF4CF941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6E122-1D08-A9D4-66B2-1723C2AB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191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2E22F-D9BC-B9D1-E356-7D923EF1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7FFA5-00B4-9A0B-9D6E-DE710AD29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EEC1A-FA1B-ACB8-CFD5-19BA5305D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32FF4A-A96B-7D8C-5817-9B3878DBE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1FFA6E-CB1E-B7ED-952E-E9D210E5CB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4B4BC-A7E1-0B07-AEE5-4845CF13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FD77F6-84EE-A625-EADE-7DBE83DE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9209C-22A3-A414-F693-73106C8A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99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685B-632B-469A-B3A6-3DEFB8EA2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B1170-EC47-3649-AFCB-63DF3ED8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A5CD0-7C53-C639-476B-8460B945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FEA34-45E6-74D0-7B2F-240F0388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092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9DCE7-3FDB-171C-07C6-2BF2FE593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BB785-DE38-F422-604F-A53AE872A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AA79E-9724-10F3-44F2-1621F3083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963A0-FBF9-811C-3BBC-B70D7BFD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50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BB20A-E486-AE99-9E43-3729285F8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BD23BB-29CF-F72F-D955-668E744F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C504F-055F-E4D9-BEF0-C4BF022F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34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24F48-7352-4B54-7BF7-7144B4D8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395E-DDC6-C1C6-071D-3FE9C2668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FF8F7-BE84-73B0-3358-DAF4E5949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CD517-2A21-9984-D788-336AA0A0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342B5-CD43-43E1-8771-694867B6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DF61D-FA38-E5BF-1F45-409549ED6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074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498B72-1C75-05B5-0EA2-AB2C25BF3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9FFFA-4252-8F2F-E55D-B499CA321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512E-1D54-C7D8-B922-181913513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61B75-E361-4245-88D0-D23F890F2125}" type="datetimeFigureOut">
              <a:rPr lang="en-AU" smtClean="0"/>
              <a:t>5/06/2023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32F28-C578-78F7-5C8A-83AC8CA48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E403B-9CA0-384A-8023-0D98ABEBE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F9781-EC55-482C-9A8B-841ECDA5E1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000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idadmin@ombudsman.qld.gov.au%E2%80%8B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mbudsman.qld.gov.au/improve-public-administration/public-interest-disclosures/what-is-a-public-interest-disclosure" TargetMode="External"/><Relationship Id="rId5" Type="http://schemas.openxmlformats.org/officeDocument/2006/relationships/hyperlink" Target="https://www.legislation.qld.gov.au/view/html/inforce/current/act-2010-038#ch.1" TargetMode="External"/><Relationship Id="rId4" Type="http://schemas.openxmlformats.org/officeDocument/2006/relationships/hyperlink" Target="http://www.ombudsman.qld.gov.au/about-us/contact-u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9E8853A-C9A1-67FC-D266-2069BEC15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dirty="0"/>
              <a:t>Public Interest Disclosure</a:t>
            </a:r>
            <a:br>
              <a:rPr lang="en-US" dirty="0"/>
            </a:br>
            <a:r>
              <a:rPr lang="en-AU" sz="2800" i="1" dirty="0"/>
              <a:t>Public Interest Disclosure Act 2010 </a:t>
            </a:r>
            <a:r>
              <a:rPr lang="en-AU" sz="2800" dirty="0"/>
              <a:t>(Queensland)</a:t>
            </a:r>
            <a:endParaRPr lang="en-AU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7B4AFF5-DF8C-138B-3377-8AF4B9ADB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521" y="4123267"/>
            <a:ext cx="9228201" cy="1645920"/>
          </a:xfrm>
        </p:spPr>
        <p:txBody>
          <a:bodyPr/>
          <a:lstStyle/>
          <a:p>
            <a:pPr algn="l"/>
            <a:r>
              <a:rPr lang="en-AU" dirty="0"/>
              <a:t>&lt;DATE&gt;</a:t>
            </a:r>
          </a:p>
        </p:txBody>
      </p:sp>
      <p:sp>
        <p:nvSpPr>
          <p:cNvPr id="2" name="Rectangle: Folded Corner 1">
            <a:extLst>
              <a:ext uri="{FF2B5EF4-FFF2-40B4-BE49-F238E27FC236}">
                <a16:creationId xmlns:a16="http://schemas.microsoft.com/office/drawing/2014/main" id="{23C3ECFC-7406-FC97-ACD7-E93C399CECCB}"/>
              </a:ext>
            </a:extLst>
          </p:cNvPr>
          <p:cNvSpPr/>
          <p:nvPr/>
        </p:nvSpPr>
        <p:spPr>
          <a:xfrm>
            <a:off x="7403350" y="744158"/>
            <a:ext cx="3936381" cy="1349297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Councils are encouraged to rebrand to their style guide and modify content as it pertains to your audience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B6E037-950D-5676-C9F7-A523F3E440B1}"/>
              </a:ext>
            </a:extLst>
          </p:cNvPr>
          <p:cNvSpPr txBox="1"/>
          <p:nvPr/>
        </p:nvSpPr>
        <p:spPr>
          <a:xfrm>
            <a:off x="739521" y="5399855"/>
            <a:ext cx="3005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Endorsed by JRG:  4 May 2023</a:t>
            </a:r>
          </a:p>
        </p:txBody>
      </p:sp>
    </p:spTree>
    <p:extLst>
      <p:ext uri="{BB962C8B-B14F-4D97-AF65-F5344CB8AC3E}">
        <p14:creationId xmlns:p14="http://schemas.microsoft.com/office/powerpoint/2010/main" val="212067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390525"/>
            <a:ext cx="10515600" cy="1325563"/>
          </a:xfrm>
        </p:spPr>
        <p:txBody>
          <a:bodyPr/>
          <a:lstStyle/>
          <a:p>
            <a:r>
              <a:rPr lang="en-AU" dirty="0">
                <a:latin typeface="+mn-lt"/>
              </a:rPr>
              <a:t>Councils Values Ethical Behaviour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1371600"/>
            <a:ext cx="10515600" cy="4926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Council is committed to fostering an ethical and transparent culture.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This includes reporting of suspected wrongdoings, ensuring the protection of those that raise these issues.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Council has adopted a Public Interest Disclosure Policy and Procedure &amp; Management Plan to provide guidance on reporting and handling PIDs.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Council takes complaints seriously and will investigate all matters raised, however does not support frivolous complaints.</a:t>
            </a:r>
            <a:endParaRPr lang="en-AU" dirty="0"/>
          </a:p>
          <a:p>
            <a:endParaRPr lang="en-AU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389C811E-7628-97D5-13CB-974705E8AAB7}"/>
              </a:ext>
            </a:extLst>
          </p:cNvPr>
          <p:cNvSpPr/>
          <p:nvPr/>
        </p:nvSpPr>
        <p:spPr>
          <a:xfrm>
            <a:off x="8953500" y="136525"/>
            <a:ext cx="2768600" cy="123507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Update as necessary as per values and/or policy statement</a:t>
            </a:r>
          </a:p>
        </p:txBody>
      </p:sp>
    </p:spTree>
    <p:extLst>
      <p:ext uri="{BB962C8B-B14F-4D97-AF65-F5344CB8AC3E}">
        <p14:creationId xmlns:p14="http://schemas.microsoft.com/office/powerpoint/2010/main" val="145783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58" y="365125"/>
            <a:ext cx="10515600" cy="1325563"/>
          </a:xfrm>
        </p:spPr>
        <p:txBody>
          <a:bodyPr/>
          <a:lstStyle/>
          <a:p>
            <a:r>
              <a:rPr lang="en-AU" dirty="0">
                <a:latin typeface="+mn-lt"/>
              </a:rPr>
              <a:t>Public Interest Disclosure – Key role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58" y="1373188"/>
            <a:ext cx="10515600" cy="4802187"/>
          </a:xfrm>
        </p:spPr>
        <p:txBody>
          <a:bodyPr>
            <a:noAutofit/>
          </a:bodyPr>
          <a:lstStyle/>
          <a:p>
            <a:r>
              <a:rPr lang="en-AU" dirty="0"/>
              <a:t>Facilitates the disclosure in the public interest of information about wrongdoing in the public sector; and </a:t>
            </a:r>
          </a:p>
          <a:p>
            <a:r>
              <a:rPr lang="en-AU" dirty="0"/>
              <a:t>provides protection for those who make disclosures.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It encourages: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</a:rPr>
              <a:t>public sector </a:t>
            </a:r>
            <a:r>
              <a:rPr lang="en-US" b="0" i="0" dirty="0" err="1">
                <a:solidFill>
                  <a:srgbClr val="333333"/>
                </a:solidFill>
                <a:effectLst/>
              </a:rPr>
              <a:t>organisations</a:t>
            </a:r>
            <a:r>
              <a:rPr lang="en-US" b="0" i="0" dirty="0">
                <a:solidFill>
                  <a:srgbClr val="333333"/>
                </a:solidFill>
                <a:effectLst/>
              </a:rPr>
              <a:t> to better identify wrongdoing;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</a:rPr>
              <a:t>suspected wrongdoing to be properly evaluated and investigated;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</a:rPr>
              <a:t>action can be taken to fix problems;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</a:rPr>
              <a:t>systems to be implemented to reduce the risk of wrongdoing.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41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58" y="365126"/>
            <a:ext cx="10515600" cy="1325563"/>
          </a:xfrm>
        </p:spPr>
        <p:txBody>
          <a:bodyPr/>
          <a:lstStyle/>
          <a:p>
            <a:r>
              <a:rPr lang="en-AU" dirty="0">
                <a:latin typeface="+mn-lt"/>
              </a:rPr>
              <a:t>A PID must meet three criteria: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58" y="1690689"/>
            <a:ext cx="10515600" cy="238601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333333"/>
                </a:solidFill>
                <a:effectLst/>
              </a:rPr>
              <a:t>It must be: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</a:rPr>
              <a:t>public interest information about serious wrongdoing or danger;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</a:rPr>
              <a:t>an appropriate disclosure; and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</a:rPr>
              <a:t>made to a proper authority.</a:t>
            </a:r>
            <a:br>
              <a:rPr lang="en-US" b="0" i="0" dirty="0">
                <a:solidFill>
                  <a:srgbClr val="333333"/>
                </a:solidFill>
                <a:effectLst/>
                <a:latin typeface="Nunito" pitchFamily="2" charset="0"/>
              </a:rPr>
            </a:br>
            <a:r>
              <a:rPr lang="en-US" b="0" i="0" dirty="0">
                <a:solidFill>
                  <a:srgbClr val="333333"/>
                </a:solidFill>
                <a:effectLst/>
                <a:latin typeface="Nunito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64725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58" y="505618"/>
            <a:ext cx="10515600" cy="1325563"/>
          </a:xfrm>
        </p:spPr>
        <p:txBody>
          <a:bodyPr/>
          <a:lstStyle/>
          <a:p>
            <a:r>
              <a:rPr lang="en-AU" dirty="0">
                <a:latin typeface="+mn-lt"/>
              </a:rPr>
              <a:t>Only some kinds of information are considered a PID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58" y="2097088"/>
            <a:ext cx="10515600" cy="3783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dirty="0"/>
              <a:t>Anyone (general public) can make a PID </a:t>
            </a:r>
            <a:r>
              <a:rPr lang="en-US" b="0" i="0" dirty="0">
                <a:solidFill>
                  <a:srgbClr val="333333"/>
                </a:solidFill>
                <a:effectLst/>
              </a:rPr>
              <a:t>about: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</a:rPr>
              <a:t>substantial and specific danger to the health or safety of a person with a disability;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</a:rPr>
              <a:t>substantial and specific danger to the environment caused by commission of an offence or contravention of a condition in certain environmental legislation;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</a:rPr>
              <a:t>reprisal that occurs after he making of a public interest disclosure.</a:t>
            </a:r>
            <a:br>
              <a:rPr lang="en-US" b="0" i="0" dirty="0">
                <a:solidFill>
                  <a:srgbClr val="333333"/>
                </a:solidFill>
                <a:effectLst/>
                <a:latin typeface="Nunito" pitchFamily="2" charset="0"/>
              </a:rPr>
            </a:br>
            <a:endParaRPr lang="en-AU" b="1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83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58" y="441325"/>
            <a:ext cx="10515600" cy="1325563"/>
          </a:xfrm>
        </p:spPr>
        <p:txBody>
          <a:bodyPr/>
          <a:lstStyle/>
          <a:p>
            <a:r>
              <a:rPr lang="en-AU" dirty="0">
                <a:latin typeface="+mn-lt"/>
              </a:rPr>
              <a:t>A public officer can also make a PID about: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58" y="1939131"/>
            <a:ext cx="10515600" cy="3148012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Nunito" pitchFamily="2" charset="0"/>
              </a:rPr>
              <a:t>corrupt conduct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Nunito" pitchFamily="2" charset="0"/>
              </a:rPr>
              <a:t>maladministration that adversely affects a person's interests in a substantial and specific way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Nunito" pitchFamily="2" charset="0"/>
              </a:rPr>
              <a:t>a substantial misuse of public resources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Nunito" pitchFamily="2" charset="0"/>
              </a:rPr>
              <a:t>a substantial and specific danger to public health or safety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Nunito" pitchFamily="2" charset="0"/>
              </a:rPr>
              <a:t>a substantial and specific danger to the environment.</a:t>
            </a:r>
          </a:p>
          <a:p>
            <a:endParaRPr lang="en-AU" b="1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7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58" y="421481"/>
            <a:ext cx="10515600" cy="1325563"/>
          </a:xfrm>
        </p:spPr>
        <p:txBody>
          <a:bodyPr/>
          <a:lstStyle/>
          <a:p>
            <a:r>
              <a:rPr lang="en-AU" dirty="0">
                <a:latin typeface="+mn-lt"/>
              </a:rPr>
              <a:t>What should you do if you suspect wrongdoings? 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0B01BE9-715C-2987-8A29-3DF5DFC36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58" y="1919289"/>
            <a:ext cx="10515600" cy="2081211"/>
          </a:xfrm>
        </p:spPr>
        <p:txBody>
          <a:bodyPr>
            <a:noAutofit/>
          </a:bodyPr>
          <a:lstStyle/>
          <a:p>
            <a:r>
              <a:rPr lang="en-US" b="0" i="0" dirty="0" err="1">
                <a:solidFill>
                  <a:srgbClr val="333333"/>
                </a:solidFill>
                <a:effectLst/>
              </a:rPr>
              <a:t>Familiarise</a:t>
            </a:r>
            <a:r>
              <a:rPr lang="en-US" b="0" i="0" dirty="0">
                <a:solidFill>
                  <a:srgbClr val="333333"/>
                </a:solidFill>
                <a:effectLst/>
              </a:rPr>
              <a:t> yourself with the PID Procedure and Management Plan;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</a:rPr>
              <a:t>Raise the matter with your supervisor, Manager, Director or CEO; or</a:t>
            </a: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</a:rPr>
              <a:t>If you believe the matter meets the PID criteria, report the matter to the CEO, Governance Manager or PID Coordinator as per the PID Plan.</a:t>
            </a:r>
          </a:p>
          <a:p>
            <a:pPr marL="0" indent="0">
              <a:buNone/>
            </a:pPr>
            <a:endParaRPr lang="en-US" dirty="0">
              <a:solidFill>
                <a:srgbClr val="333333"/>
              </a:solidFill>
            </a:endParaRPr>
          </a:p>
          <a:p>
            <a:endParaRPr lang="en-US" dirty="0">
              <a:solidFill>
                <a:srgbClr val="333333"/>
              </a:solidFill>
            </a:endParaRPr>
          </a:p>
          <a:p>
            <a:pPr marL="0" indent="0">
              <a:buNone/>
            </a:pPr>
            <a:br>
              <a:rPr lang="en-US" b="0" i="0" dirty="0">
                <a:solidFill>
                  <a:srgbClr val="333333"/>
                </a:solidFill>
                <a:effectLst/>
              </a:rPr>
            </a:br>
            <a:r>
              <a:rPr lang="en-US" b="0" i="0" dirty="0">
                <a:solidFill>
                  <a:srgbClr val="333333"/>
                </a:solidFill>
                <a:effectLst/>
              </a:rPr>
              <a:t> 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76487B15-7673-B2C7-6C3C-46F18CD97150}"/>
              </a:ext>
            </a:extLst>
          </p:cNvPr>
          <p:cNvSpPr/>
          <p:nvPr/>
        </p:nvSpPr>
        <p:spPr>
          <a:xfrm>
            <a:off x="8877300" y="365125"/>
            <a:ext cx="2768600" cy="123507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Update with specific detail on your policy/plan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D7972-970A-D1BC-C975-EB6576414C10}"/>
              </a:ext>
            </a:extLst>
          </p:cNvPr>
          <p:cNvSpPr txBox="1"/>
          <p:nvPr/>
        </p:nvSpPr>
        <p:spPr>
          <a:xfrm>
            <a:off x="546158" y="4374416"/>
            <a:ext cx="740404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5"/>
                </a:solidFill>
                <a:latin typeface="Trade Gothic Inline" panose="020B0504030203020204" pitchFamily="34" charset="0"/>
              </a:rPr>
              <a:t>Remember</a:t>
            </a:r>
            <a:r>
              <a:rPr lang="en-US" dirty="0">
                <a:solidFill>
                  <a:schemeClr val="accent5"/>
                </a:solidFill>
                <a:latin typeface="Trade Gothic Inline" panose="020B0504030203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333333"/>
                </a:solidFill>
              </a:rPr>
              <a:t>Your observations of an incident or behavior may not be a PID but may still be reportable/worth raising with your superiors for them to investigate.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333333"/>
                </a:solidFill>
              </a:rPr>
              <a:t>If in doubt, contact the Governance Manager or PID Coordinator for guidance.</a:t>
            </a:r>
          </a:p>
        </p:txBody>
      </p:sp>
    </p:spTree>
    <p:extLst>
      <p:ext uri="{BB962C8B-B14F-4D97-AF65-F5344CB8AC3E}">
        <p14:creationId xmlns:p14="http://schemas.microsoft.com/office/powerpoint/2010/main" val="398575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380-D44C-C5B5-42EA-987456F1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58" y="365125"/>
            <a:ext cx="10515600" cy="1325563"/>
          </a:xfrm>
        </p:spPr>
        <p:txBody>
          <a:bodyPr/>
          <a:lstStyle/>
          <a:p>
            <a:r>
              <a:rPr lang="en-AU" dirty="0">
                <a:latin typeface="+mn-lt"/>
              </a:rPr>
              <a:t>For more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4FE22-0DED-FC25-587B-883D4832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58" y="1690688"/>
            <a:ext cx="10515600" cy="48021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The Queensland Ombudsman has oversight of the PID Act:</a:t>
            </a:r>
          </a:p>
          <a:p>
            <a:pPr marL="457200" lvl="1" indent="0">
              <a:buNone/>
            </a:pPr>
            <a:r>
              <a:rPr lang="en-AU" b="0" i="0" dirty="0">
                <a:effectLst/>
              </a:rPr>
              <a:t>Email: </a:t>
            </a:r>
            <a:r>
              <a:rPr lang="en-AU" b="0" i="0" u="sng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pidadmin@ombudsman.qld.gov.au</a:t>
            </a:r>
            <a:br>
              <a:rPr lang="en-AU" b="0" i="0" dirty="0">
                <a:effectLst/>
              </a:rPr>
            </a:br>
            <a:r>
              <a:rPr lang="en-AU" b="0" i="0" dirty="0">
                <a:effectLst/>
              </a:rPr>
              <a:t>Telephone: 07 3005 7000 Free call: 1800 068 908 (toll-free outside Brisbane)</a:t>
            </a:r>
            <a:br>
              <a:rPr lang="en-AU" b="0" i="0" dirty="0">
                <a:effectLst/>
              </a:rPr>
            </a:br>
            <a:r>
              <a:rPr lang="en-AU" b="0" i="0" dirty="0">
                <a:effectLst/>
              </a:rPr>
              <a:t>Contact information and online options: </a:t>
            </a:r>
            <a:r>
              <a:rPr lang="en-AU" b="0" i="0" u="sng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http://www.ombudsman.qld.gov.au/about-us/contact-us</a:t>
            </a:r>
            <a:endParaRPr lang="en-AU" b="0" i="0" dirty="0">
              <a:effectLst/>
            </a:endParaRPr>
          </a:p>
          <a:p>
            <a:endParaRPr lang="en-AU" sz="2800" b="1" dirty="0">
              <a:solidFill>
                <a:srgbClr val="00728F"/>
              </a:solidFill>
              <a:cs typeface="Arial" panose="020B0604020202020204" pitchFamily="34" charset="0"/>
            </a:endParaRPr>
          </a:p>
          <a:p>
            <a:r>
              <a:rPr lang="en-US" dirty="0">
                <a:hlinkClick r:id="rId5"/>
              </a:rPr>
              <a:t>Public Interest Disclosure Act 2010 - Queensland Legislation - Queensland Government</a:t>
            </a:r>
            <a:endParaRPr lang="en-US" dirty="0">
              <a:hlinkClick r:id="rId6"/>
            </a:endParaRPr>
          </a:p>
          <a:p>
            <a:r>
              <a:rPr lang="en-US" dirty="0">
                <a:hlinkClick r:id="rId6"/>
              </a:rPr>
              <a:t>What is a public interest disclosure? - Queensland Ombudsman</a:t>
            </a:r>
            <a:r>
              <a:rPr lang="en-AU" b="1" dirty="0">
                <a:solidFill>
                  <a:srgbClr val="00728F"/>
                </a:solidFill>
                <a:cs typeface="Arial" panose="020B0604020202020204" pitchFamily="34" charset="0"/>
              </a:rPr>
              <a:t> </a:t>
            </a:r>
          </a:p>
          <a:p>
            <a:endParaRPr lang="en-AU" b="1" dirty="0">
              <a:solidFill>
                <a:srgbClr val="00728F"/>
              </a:solidFill>
              <a:cs typeface="Arial" panose="020B0604020202020204" pitchFamily="34" charset="0"/>
            </a:endParaRPr>
          </a:p>
          <a:p>
            <a:endParaRPr lang="en-AU" b="1" dirty="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5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F2575B-8104-DE70-188D-0B3D846AD53E}"/>
              </a:ext>
            </a:extLst>
          </p:cNvPr>
          <p:cNvSpPr txBox="1"/>
          <p:nvPr/>
        </p:nvSpPr>
        <p:spPr>
          <a:xfrm>
            <a:off x="738072" y="2335560"/>
            <a:ext cx="9701650" cy="3169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Governance Advisory Service</a:t>
            </a:r>
          </a:p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ga@lgmaqld.org.au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www.lgmaqld.org.au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07 3063 0688</a:t>
            </a:r>
            <a:endParaRPr lang="en-A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24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5F630613F24B46A75DFC25AE34D43F" ma:contentTypeVersion="16" ma:contentTypeDescription="Create a new document." ma:contentTypeScope="" ma:versionID="63e6c1024d5e3957ac50b742847d8410">
  <xsd:schema xmlns:xsd="http://www.w3.org/2001/XMLSchema" xmlns:xs="http://www.w3.org/2001/XMLSchema" xmlns:p="http://schemas.microsoft.com/office/2006/metadata/properties" xmlns:ns2="56138cc0-c60c-4f59-9a02-b47a85bb93d7" xmlns:ns3="1ebafbfc-544b-4f2e-8dff-91b17aec97e9" targetNamespace="http://schemas.microsoft.com/office/2006/metadata/properties" ma:root="true" ma:fieldsID="b16e5e79dedf66740cf2c771567b99e9" ns2:_="" ns3:_="">
    <xsd:import namespace="56138cc0-c60c-4f59-9a02-b47a85bb93d7"/>
    <xsd:import namespace="1ebafbfc-544b-4f2e-8dff-91b17aec97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138cc0-c60c-4f59-9a02-b47a85bb93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dc5d96-fce7-4a2a-9098-62e44a1963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bafbfc-544b-4f2e-8dff-91b17aec97e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615fb00-2c78-4f23-bb68-6373cc274572}" ma:internalName="TaxCatchAll" ma:showField="CatchAllData" ma:web="1ebafbfc-544b-4f2e-8dff-91b17aec97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ebafbfc-544b-4f2e-8dff-91b17aec97e9">
      <UserInfo>
        <DisplayName>Lillie Dommett</DisplayName>
        <AccountId>13</AccountId>
        <AccountType/>
      </UserInfo>
    </SharedWithUsers>
    <TaxCatchAll xmlns="1ebafbfc-544b-4f2e-8dff-91b17aec97e9" xsi:nil="true"/>
    <lcf76f155ced4ddcb4097134ff3c332f xmlns="56138cc0-c60c-4f59-9a02-b47a85bb93d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3553E6-FD61-48D7-A947-FA933B2172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138cc0-c60c-4f59-9a02-b47a85bb93d7"/>
    <ds:schemaRef ds:uri="1ebafbfc-544b-4f2e-8dff-91b17aec97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CFD37B-866F-40E9-AABE-5703337148C0}">
  <ds:schemaRefs>
    <ds:schemaRef ds:uri="http://schemas.microsoft.com/office/2006/metadata/properties"/>
    <ds:schemaRef ds:uri="http://schemas.microsoft.com/office/infopath/2007/PartnerControls"/>
    <ds:schemaRef ds:uri="1ebafbfc-544b-4f2e-8dff-91b17aec97e9"/>
    <ds:schemaRef ds:uri="56138cc0-c60c-4f59-9a02-b47a85bb93d7"/>
  </ds:schemaRefs>
</ds:datastoreItem>
</file>

<file path=customXml/itemProps3.xml><?xml version="1.0" encoding="utf-8"?>
<ds:datastoreItem xmlns:ds="http://schemas.openxmlformats.org/officeDocument/2006/customXml" ds:itemID="{89A49744-75E6-42A0-A23A-70F6527BF1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661</TotalTime>
  <Words>658</Words>
  <Application>Microsoft Office PowerPoint</Application>
  <PresentationFormat>Widescreen</PresentationFormat>
  <Paragraphs>77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Lato</vt:lpstr>
      <vt:lpstr>Nunito</vt:lpstr>
      <vt:lpstr>Trade Gothic Inline</vt:lpstr>
      <vt:lpstr>Verdana</vt:lpstr>
      <vt:lpstr>Office Theme</vt:lpstr>
      <vt:lpstr>Public Interest Disclosure Public Interest Disclosure Act 2010 (Queensland)</vt:lpstr>
      <vt:lpstr>Councils Values Ethical Behaviour</vt:lpstr>
      <vt:lpstr>Public Interest Disclosure – Key role </vt:lpstr>
      <vt:lpstr>A PID must meet three criteria:</vt:lpstr>
      <vt:lpstr>Only some kinds of information are considered a PID</vt:lpstr>
      <vt:lpstr>A public officer can also make a PID about:</vt:lpstr>
      <vt:lpstr>What should you do if you suspect wrongdoings? </vt:lpstr>
      <vt:lpstr>For more information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&lt;TITLE&gt;</dc:title>
  <dc:creator>Liza Perrett</dc:creator>
  <cp:lastModifiedBy>Liza Perrett</cp:lastModifiedBy>
  <cp:revision>26</cp:revision>
  <dcterms:created xsi:type="dcterms:W3CDTF">2022-10-20T03:56:36Z</dcterms:created>
  <dcterms:modified xsi:type="dcterms:W3CDTF">2023-06-05T05:11:33Z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0x010100B55F630613F24B46A75DFC25AE34D43F</vt:lpwstr>
  </property>
</Properties>
</file>